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1"/>
  </p:notesMasterIdLst>
  <p:sldIdLst>
    <p:sldId id="298" r:id="rId2"/>
    <p:sldId id="299" r:id="rId3"/>
    <p:sldId id="300" r:id="rId4"/>
    <p:sldId id="301"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65" r:id="rId69"/>
    <p:sldId id="366" r:id="rId70"/>
  </p:sldIdLst>
  <p:sldSz cx="9144000" cy="5143500" type="screen16x9"/>
  <p:notesSz cx="6858000" cy="9144000"/>
  <p:embeddedFontLst>
    <p:embeddedFont>
      <p:font typeface="Lato" panose="020F0502020204030203" pitchFamily="34" charset="0"/>
      <p:regular r:id="rId72"/>
      <p:bold r:id="rId73"/>
      <p:italic r:id="rId74"/>
      <p:boldItalic r:id="rId75"/>
    </p:embeddedFont>
    <p:embeddedFont>
      <p:font typeface="Montserrat" panose="000005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093D78-3A62-4602-ABCA-5488C37E66DF}">
  <a:tblStyle styleId="{67093D78-3A62-4602-ABCA-5488C37E66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77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nycoindirect.eu/fr/blog/qu-est-ce-que-la-proof-of-history#proof-of-histor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082ebb4881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2082ebb4881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05c10d8ec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205c10d8ec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05c10d8e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205c10d8e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05586fdf9d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05586fdf9d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05c10d8ec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05c10d8ec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06b2b6ba52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206b2b6ba52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u="sng">
                <a:solidFill>
                  <a:schemeClr val="hlink"/>
                </a:solidFill>
                <a:hlinkClick r:id="rId3"/>
              </a:rPr>
              <a:t>https://anycoindirect.eu/fr/blog/qu-est-ce-que-la-proof-of-history#proof-of-history</a:t>
            </a:r>
            <a:endParaRPr/>
          </a:p>
          <a:p>
            <a:pPr marL="0" lvl="0" indent="0" algn="l" rtl="0">
              <a:spcBef>
                <a:spcPts val="0"/>
              </a:spcBef>
              <a:spcAft>
                <a:spcPts val="0"/>
              </a:spcAft>
              <a:buNone/>
            </a:pPr>
            <a:r>
              <a:rPr lang="fr"/>
              <a:t>Utiliser l’horodatage d’une transaction dans la fonction de hash pour éviter l’emploi d’un validateur humain.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f6552a0d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f6552a0d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0522131e35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0522131e35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d87aaaf13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d87aaaf13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0522131e35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20522131e35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05586fdf9d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205586fdf9d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d87aaaf13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d87aaaf13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5586fdf9d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5586fdf9d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f6552a0d0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f6552a0d0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20522131e35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20522131e35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0522131e35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20522131e35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fb57dfa34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fb57dfa34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fb57dfa34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fb57dfa34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05586fdf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05586fdf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205586fdf9d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205586fdf9d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05586fdf9d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05586fdf9d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d87aaaf131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d87aaaf13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d87aaaf131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d87aaaf13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20522131e3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20522131e3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d87aaaf13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d87aaaf13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207e63f8b94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207e63f8b94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https://www.lvmh.fr/actualites-documents/actualites/lvmh-sassocie-a-dautres-grandes-marques-de-luxe-sur-aura-la-premiere-blockchain-de-luxe-internationale/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207e63f8b94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207e63f8b94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895642413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895642413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1895642413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1895642413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1895642413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1895642413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d87aaaf13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d87aaaf13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https://aucoindubloc.com/quest-ce-qu-un-layer-en-crypto/#:~:text=En%20r%C3%A9sum%C3%A9%2C%20un%20layer%20en,les%20couches%20de%20niveau%20sup%C3%A9rieurs.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20522131e35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20522131e35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20522131e35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20522131e35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0522131e35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0522131e35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20522131e35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20522131e3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20522131e35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20522131e35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0522131e35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20522131e35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20522131e35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20522131e35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5a4ef4d55807130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5a4ef4d558071308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20522131e35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20522131e35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20522131e35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20522131e35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0522131e35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0522131e35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37ef2ce4f3be1033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37ef2ce4f3be103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400"/>
              </a:spcBef>
              <a:spcAft>
                <a:spcPts val="2000"/>
              </a:spcAft>
              <a:buClr>
                <a:schemeClr val="dk1"/>
              </a:buClr>
              <a:buSzPts val="1100"/>
              <a:buFont typeface="Arial"/>
              <a:buNone/>
            </a:pPr>
            <a:r>
              <a:rPr lang="fr" sz="1350">
                <a:solidFill>
                  <a:srgbClr val="404040"/>
                </a:solidFill>
                <a:highlight>
                  <a:schemeClr val="lt1"/>
                </a:highlight>
              </a:rPr>
              <a:t>Pour prendre un exemple simple, nous pourrions dire que la blockchain du Bitcoin repose sur le protocole d’internet pour fonctionner. Puis ajouter que le Lightining Network fonctionne comme une deuxième couche au-dessus de Bitcoin. Bien évidemment, ce n’est qu’une image et la réalité est bien plus complexe car chaque layer dispose de différentes spécificités.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2082ebb4881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2082ebb4881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0522131e35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0522131e35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2082ebb4881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2082ebb4881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20522131e35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20522131e35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20522131e35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20522131e35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20522131e3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20522131e3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https://aucoindubloc.com/quest-ce-qu-un-layer-en-crypto/#:~:text=En%20r%C3%A9sum%C3%A9%2C%20un%20layer%20en,les%20couches%20de%20niveau%20sup%C3%A9rieurs.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37ef2ce4f3be103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37ef2ce4f3be103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0522131e35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20522131e35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1d87aaaf131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1d87aaaf13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https://coinacademy.fr/academie/interoperabilite-blockchain-crypto-monnaie/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20522131e35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20522131e35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20522131e35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20522131e35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37ef2ce4f3be1033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37ef2ce4f3be103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Il existe différents types de bridge.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0522131e35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0522131e35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37ef2ce4f3be1033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37ef2ce4f3be1033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205c10d8ec0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205c10d8ec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205c10d8e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205c10d8e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205c10d8ec0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205c10d8ec0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20522131e35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20522131e35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37ef2ce4f3be1033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37ef2ce4f3be1033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2400"/>
              </a:spcBef>
              <a:spcAft>
                <a:spcPts val="0"/>
              </a:spcAft>
              <a:buClr>
                <a:schemeClr val="dk1"/>
              </a:buClr>
              <a:buSzPts val="1100"/>
              <a:buFont typeface="Arial"/>
              <a:buNone/>
            </a:pPr>
            <a:r>
              <a:rPr lang="fr" sz="1200">
                <a:solidFill>
                  <a:srgbClr val="161616"/>
                </a:solidFill>
              </a:rPr>
              <a:t>Pour les développeurs : </a:t>
            </a:r>
            <a:endParaRPr sz="1200">
              <a:solidFill>
                <a:srgbClr val="161616"/>
              </a:solidFill>
            </a:endParaRPr>
          </a:p>
          <a:p>
            <a:pPr marL="457200" lvl="0" indent="-304800" algn="l" rtl="0">
              <a:lnSpc>
                <a:spcPct val="115000"/>
              </a:lnSpc>
              <a:spcBef>
                <a:spcPts val="2400"/>
              </a:spcBef>
              <a:spcAft>
                <a:spcPts val="0"/>
              </a:spcAft>
              <a:buClr>
                <a:srgbClr val="161616"/>
              </a:buClr>
              <a:buSzPts val="1200"/>
              <a:buChar char="●"/>
            </a:pPr>
            <a:r>
              <a:rPr lang="fr" sz="1200">
                <a:solidFill>
                  <a:srgbClr val="161616"/>
                </a:solidFill>
              </a:rPr>
              <a:t>Collaboration cross-chain pour les protocoles : permet de profiter des avantages et des spécialisations des autres layers en termes de scalabilité, de sécurité ou de décentralisation</a:t>
            </a:r>
            <a:endParaRPr sz="1200">
              <a:solidFill>
                <a:srgbClr val="161616"/>
              </a:solidFill>
            </a:endParaRPr>
          </a:p>
          <a:p>
            <a:pPr marL="457200" lvl="0" indent="-304800" algn="l" rtl="0">
              <a:lnSpc>
                <a:spcPct val="115000"/>
              </a:lnSpc>
              <a:spcBef>
                <a:spcPts val="0"/>
              </a:spcBef>
              <a:spcAft>
                <a:spcPts val="0"/>
              </a:spcAft>
              <a:buClr>
                <a:srgbClr val="161616"/>
              </a:buClr>
              <a:buSzPts val="1200"/>
              <a:buChar char="●"/>
            </a:pPr>
            <a:r>
              <a:rPr lang="fr" sz="1200">
                <a:solidFill>
                  <a:srgbClr val="161616"/>
                </a:solidFill>
              </a:rPr>
              <a:t>Collaboration pour de futurs projets : c'est la connexion entre différents acteurs afin d'avoir une vision commune des problèmes résolus et de ceux qui ont besoin de l'être</a:t>
            </a:r>
            <a:endParaRPr sz="1200">
              <a:solidFill>
                <a:srgbClr val="161616"/>
              </a:solidFill>
            </a:endParaRPr>
          </a:p>
          <a:p>
            <a:pPr marL="457200" lvl="0" indent="-304800" algn="l" rtl="0">
              <a:lnSpc>
                <a:spcPct val="115000"/>
              </a:lnSpc>
              <a:spcBef>
                <a:spcPts val="0"/>
              </a:spcBef>
              <a:spcAft>
                <a:spcPts val="0"/>
              </a:spcAft>
              <a:buClr>
                <a:srgbClr val="161616"/>
              </a:buClr>
              <a:buSzPts val="1200"/>
              <a:buChar char="●"/>
            </a:pPr>
            <a:r>
              <a:rPr lang="fr" sz="1200">
                <a:solidFill>
                  <a:srgbClr val="161616"/>
                </a:solidFill>
              </a:rPr>
              <a:t>Partage de règles de sécurité et de protocoles : obligeant les layers à développer une sécurité et des règles communes dans le but de ne pas menacer le réseau principal</a:t>
            </a:r>
            <a:endParaRPr sz="1200">
              <a:solidFill>
                <a:srgbClr val="161616"/>
              </a:solidFill>
            </a:endParaRPr>
          </a:p>
          <a:p>
            <a:pPr marL="457200" lvl="0" indent="-304800" algn="l" rtl="0">
              <a:lnSpc>
                <a:spcPct val="115000"/>
              </a:lnSpc>
              <a:spcBef>
                <a:spcPts val="0"/>
              </a:spcBef>
              <a:spcAft>
                <a:spcPts val="0"/>
              </a:spcAft>
              <a:buClr>
                <a:srgbClr val="161616"/>
              </a:buClr>
              <a:buSzPts val="1200"/>
              <a:buChar char="●"/>
            </a:pPr>
            <a:r>
              <a:rPr lang="fr" sz="1200">
                <a:solidFill>
                  <a:srgbClr val="161616"/>
                </a:solidFill>
              </a:rPr>
              <a:t>Moins de surcharge réseau : empêche la congestion des différents réseaux par l'ajout de layers 2, 3 etc. permettant une meilleure scalabilité. C'est là encore le principe de profiter des spécialisations des autres afin d'améliorer tout l'écosystème</a:t>
            </a:r>
            <a:endParaRPr sz="1200">
              <a:solidFill>
                <a:srgbClr val="161616"/>
              </a:solidFill>
            </a:endParaRPr>
          </a:p>
          <a:p>
            <a:pPr marL="457200" lvl="0" indent="-304800" algn="l" rtl="0">
              <a:lnSpc>
                <a:spcPct val="115000"/>
              </a:lnSpc>
              <a:spcBef>
                <a:spcPts val="0"/>
              </a:spcBef>
              <a:spcAft>
                <a:spcPts val="0"/>
              </a:spcAft>
              <a:buClr>
                <a:srgbClr val="161616"/>
              </a:buClr>
              <a:buSzPts val="1200"/>
              <a:buChar char="●"/>
            </a:pPr>
            <a:r>
              <a:rPr lang="fr" sz="1200">
                <a:solidFill>
                  <a:srgbClr val="161616"/>
                </a:solidFill>
              </a:rPr>
              <a:t>Déploiement d'application collaborative : comme la collaboration pour de futurs projets, celle-ci permet la création d'application commune visant à résoudre plus rapidement des problèmes communs</a:t>
            </a:r>
            <a:endParaRPr sz="1200">
              <a:solidFill>
                <a:srgbClr val="161616"/>
              </a:solidFill>
            </a:endParaRPr>
          </a:p>
          <a:p>
            <a:pPr marL="0" lvl="0" indent="0" algn="l" rtl="0">
              <a:lnSpc>
                <a:spcPct val="115000"/>
              </a:lnSpc>
              <a:spcBef>
                <a:spcPts val="2400"/>
              </a:spcBef>
              <a:spcAft>
                <a:spcPts val="0"/>
              </a:spcAft>
              <a:buNone/>
            </a:pPr>
            <a:r>
              <a:rPr lang="fr" sz="1200">
                <a:solidFill>
                  <a:srgbClr val="161616"/>
                </a:solidFill>
              </a:rPr>
              <a:t>Avantages pour les utilisateurs :</a:t>
            </a:r>
            <a:endParaRPr sz="1200">
              <a:solidFill>
                <a:srgbClr val="161616"/>
              </a:solidFill>
            </a:endParaRPr>
          </a:p>
          <a:p>
            <a:pPr marL="457200" lvl="0" indent="-304800" algn="l" rtl="0">
              <a:lnSpc>
                <a:spcPct val="115000"/>
              </a:lnSpc>
              <a:spcBef>
                <a:spcPts val="2400"/>
              </a:spcBef>
              <a:spcAft>
                <a:spcPts val="0"/>
              </a:spcAft>
              <a:buClr>
                <a:srgbClr val="161616"/>
              </a:buClr>
              <a:buSzPts val="1200"/>
              <a:buChar char="●"/>
            </a:pPr>
            <a:r>
              <a:rPr lang="fr" sz="1200">
                <a:solidFill>
                  <a:srgbClr val="161616"/>
                </a:solidFill>
              </a:rPr>
              <a:t>Faciliter les transactions : plus de perte de crypto en cas d'échange entre 2 blockchains non compatibles. Possibilité d'envoi d'un réseau A vers un réseau B sans aucun risque en choisissant le bon réseau de destination. Plus besoin de passer par plusieurs wallets ou de multiples échanges afin de parvenir à ce résultat</a:t>
            </a:r>
            <a:endParaRPr sz="1200">
              <a:solidFill>
                <a:srgbClr val="161616"/>
              </a:solidFill>
            </a:endParaRPr>
          </a:p>
          <a:p>
            <a:pPr marL="457200" lvl="0" indent="-304800" algn="l" rtl="0">
              <a:lnSpc>
                <a:spcPct val="115000"/>
              </a:lnSpc>
              <a:spcBef>
                <a:spcPts val="0"/>
              </a:spcBef>
              <a:spcAft>
                <a:spcPts val="0"/>
              </a:spcAft>
              <a:buClr>
                <a:srgbClr val="161616"/>
              </a:buClr>
              <a:buSzPts val="1200"/>
              <a:buChar char="●"/>
            </a:pPr>
            <a:r>
              <a:rPr lang="fr" sz="1200">
                <a:solidFill>
                  <a:srgbClr val="161616"/>
                </a:solidFill>
              </a:rPr>
              <a:t>Frais de transaction plus faibles : comme dit plus haut, une meilleure scalabilité grâce aux layers 2 et 3 entraine moins de surcharge du réseau et permet donc des frais de transaction beaucoup plus faibles, voire inexistants. Pour exemple, sans les layers 2 certains frais pouvaient atteindre plusieurs centaines d'euros contre quelques centimes depuis leur apparition</a:t>
            </a:r>
            <a:endParaRPr sz="1200">
              <a:solidFill>
                <a:srgbClr val="161616"/>
              </a:solidFill>
            </a:endParaRPr>
          </a:p>
          <a:p>
            <a:pPr marL="457200" lvl="0" indent="-304800" algn="l" rtl="0">
              <a:lnSpc>
                <a:spcPct val="115000"/>
              </a:lnSpc>
              <a:spcBef>
                <a:spcPts val="0"/>
              </a:spcBef>
              <a:spcAft>
                <a:spcPts val="0"/>
              </a:spcAft>
              <a:buClr>
                <a:srgbClr val="161616"/>
              </a:buClr>
              <a:buSzPts val="1200"/>
              <a:buChar char="●"/>
            </a:pPr>
            <a:r>
              <a:rPr lang="fr" sz="1200">
                <a:solidFill>
                  <a:srgbClr val="161616"/>
                </a:solidFill>
              </a:rPr>
              <a:t>Exploration d'autres blockchains : envoi de fonds sur différentes couches ou sous-couches afin de tester les différentes applications, de participer à leur sécurisation…</a:t>
            </a:r>
            <a:endParaRPr sz="1200">
              <a:solidFill>
                <a:srgbClr val="161616"/>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205586fdf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205586fdf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https://cryptoast.fr/hack-ronin-fonds-voles-bridge-axie-infinity-haute-surveillance/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20522131e35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20522131e35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205586fdf9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205586fdf9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206b2b6ba5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206b2b6ba5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05586fdf9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05586fdf9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05c10d8ec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05c10d8ec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05c10d8ec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205c10d8ec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Sommaire</a:t>
            </a:r>
            <a:endParaRPr/>
          </a:p>
        </p:txBody>
      </p:sp>
      <p:sp>
        <p:nvSpPr>
          <p:cNvPr id="632" name="Google Shape;632;p55"/>
          <p:cNvSpPr/>
          <p:nvPr/>
        </p:nvSpPr>
        <p:spPr>
          <a:xfrm>
            <a:off x="257550" y="964250"/>
            <a:ext cx="8694300" cy="301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Cours de 12 heures</a:t>
            </a:r>
            <a:endParaRPr>
              <a:latin typeface="Lato"/>
              <a:ea typeface="Lato"/>
              <a:cs typeface="Lato"/>
              <a:sym typeface="Lato"/>
            </a:endParaRPr>
          </a:p>
        </p:txBody>
      </p:sp>
      <p:sp>
        <p:nvSpPr>
          <p:cNvPr id="633" name="Google Shape;633;p55"/>
          <p:cNvSpPr/>
          <p:nvPr/>
        </p:nvSpPr>
        <p:spPr>
          <a:xfrm>
            <a:off x="257550" y="1316148"/>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1</a:t>
            </a:r>
            <a:endParaRPr>
              <a:latin typeface="Lato"/>
              <a:ea typeface="Lato"/>
              <a:cs typeface="Lato"/>
              <a:sym typeface="Lato"/>
            </a:endParaRPr>
          </a:p>
          <a:p>
            <a:pPr marL="0" lvl="0" indent="0" algn="l" rtl="0">
              <a:spcBef>
                <a:spcPts val="0"/>
              </a:spcBef>
              <a:spcAft>
                <a:spcPts val="0"/>
              </a:spcAft>
              <a:buNone/>
            </a:pPr>
            <a:endParaRPr sz="900">
              <a:latin typeface="Lato"/>
              <a:ea typeface="Lato"/>
              <a:cs typeface="Lato"/>
              <a:sym typeface="Lato"/>
            </a:endParaRPr>
          </a:p>
        </p:txBody>
      </p:sp>
      <p:sp>
        <p:nvSpPr>
          <p:cNvPr id="634" name="Google Shape;634;p55"/>
          <p:cNvSpPr/>
          <p:nvPr/>
        </p:nvSpPr>
        <p:spPr>
          <a:xfrm>
            <a:off x="1719750" y="1316147"/>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2</a:t>
            </a:r>
            <a:endParaRPr sz="900">
              <a:latin typeface="Lato"/>
              <a:ea typeface="Lato"/>
              <a:cs typeface="Lato"/>
              <a:sym typeface="Lato"/>
            </a:endParaRPr>
          </a:p>
        </p:txBody>
      </p:sp>
      <p:sp>
        <p:nvSpPr>
          <p:cNvPr id="635" name="Google Shape;635;p55"/>
          <p:cNvSpPr/>
          <p:nvPr/>
        </p:nvSpPr>
        <p:spPr>
          <a:xfrm>
            <a:off x="6106350" y="1326401"/>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5</a:t>
            </a:r>
            <a:endParaRPr>
              <a:latin typeface="Lato"/>
              <a:ea typeface="Lato"/>
              <a:cs typeface="Lato"/>
              <a:sym typeface="Lato"/>
            </a:endParaRPr>
          </a:p>
          <a:p>
            <a:pPr marL="0" lvl="0" indent="0" algn="ctr" rtl="0">
              <a:spcBef>
                <a:spcPts val="0"/>
              </a:spcBef>
              <a:spcAft>
                <a:spcPts val="0"/>
              </a:spcAft>
              <a:buNone/>
            </a:pPr>
            <a:endParaRPr>
              <a:latin typeface="Lato"/>
              <a:ea typeface="Lato"/>
              <a:cs typeface="Lato"/>
              <a:sym typeface="Lato"/>
            </a:endParaRPr>
          </a:p>
        </p:txBody>
      </p:sp>
      <p:sp>
        <p:nvSpPr>
          <p:cNvPr id="636" name="Google Shape;636;p55"/>
          <p:cNvSpPr/>
          <p:nvPr/>
        </p:nvSpPr>
        <p:spPr>
          <a:xfrm>
            <a:off x="7568550" y="1326401"/>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6</a:t>
            </a:r>
            <a:endParaRPr>
              <a:latin typeface="Lato"/>
              <a:ea typeface="Lato"/>
              <a:cs typeface="Lato"/>
              <a:sym typeface="Lato"/>
            </a:endParaRPr>
          </a:p>
        </p:txBody>
      </p:sp>
      <p:sp>
        <p:nvSpPr>
          <p:cNvPr id="637" name="Google Shape;637;p55"/>
          <p:cNvSpPr txBox="1"/>
          <p:nvPr/>
        </p:nvSpPr>
        <p:spPr>
          <a:xfrm>
            <a:off x="6225175" y="2457700"/>
            <a:ext cx="1236300" cy="27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endParaRPr sz="600">
              <a:latin typeface="Lato"/>
              <a:ea typeface="Lato"/>
              <a:cs typeface="Lato"/>
              <a:sym typeface="Lato"/>
            </a:endParaRPr>
          </a:p>
        </p:txBody>
      </p:sp>
      <p:sp>
        <p:nvSpPr>
          <p:cNvPr id="638" name="Google Shape;638;p55"/>
          <p:cNvSpPr/>
          <p:nvPr/>
        </p:nvSpPr>
        <p:spPr>
          <a:xfrm>
            <a:off x="257550" y="20076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639" name="Google Shape;639;p55"/>
          <p:cNvSpPr/>
          <p:nvPr/>
        </p:nvSpPr>
        <p:spPr>
          <a:xfrm>
            <a:off x="1719750" y="20076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640" name="Google Shape;640;p55"/>
          <p:cNvSpPr/>
          <p:nvPr/>
        </p:nvSpPr>
        <p:spPr>
          <a:xfrm>
            <a:off x="6138150" y="20281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2">
              <a:solidFill>
                <a:schemeClr val="lt1"/>
              </a:solidFill>
              <a:latin typeface="Lato"/>
              <a:ea typeface="Lato"/>
              <a:cs typeface="Lato"/>
              <a:sym typeface="Lato"/>
            </a:endParaRPr>
          </a:p>
        </p:txBody>
      </p:sp>
      <p:sp>
        <p:nvSpPr>
          <p:cNvPr id="641" name="Google Shape;641;p55"/>
          <p:cNvSpPr/>
          <p:nvPr/>
        </p:nvSpPr>
        <p:spPr>
          <a:xfrm>
            <a:off x="7568550" y="2028025"/>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solidFill>
                <a:schemeClr val="lt1"/>
              </a:solidFill>
              <a:latin typeface="Lato"/>
              <a:ea typeface="Lato"/>
              <a:cs typeface="Lato"/>
              <a:sym typeface="Lato"/>
            </a:endParaRPr>
          </a:p>
        </p:txBody>
      </p:sp>
      <p:sp>
        <p:nvSpPr>
          <p:cNvPr id="642" name="Google Shape;642;p55"/>
          <p:cNvSpPr/>
          <p:nvPr/>
        </p:nvSpPr>
        <p:spPr>
          <a:xfrm>
            <a:off x="3133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Introduction à la blockchain</a:t>
            </a:r>
            <a:endParaRPr sz="900" b="1">
              <a:latin typeface="Lato"/>
              <a:ea typeface="Lato"/>
              <a:cs typeface="Lato"/>
              <a:sym typeface="Lato"/>
            </a:endParaRPr>
          </a:p>
        </p:txBody>
      </p:sp>
      <p:sp>
        <p:nvSpPr>
          <p:cNvPr id="643" name="Google Shape;643;p55"/>
          <p:cNvSpPr/>
          <p:nvPr/>
        </p:nvSpPr>
        <p:spPr>
          <a:xfrm>
            <a:off x="61780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NFT</a:t>
            </a:r>
            <a:endParaRPr sz="900" b="1">
              <a:latin typeface="Lato"/>
              <a:ea typeface="Lato"/>
              <a:cs typeface="Lato"/>
              <a:sym typeface="Lato"/>
            </a:endParaRPr>
          </a:p>
        </p:txBody>
      </p:sp>
      <p:sp>
        <p:nvSpPr>
          <p:cNvPr id="644" name="Google Shape;644;p55"/>
          <p:cNvSpPr/>
          <p:nvPr/>
        </p:nvSpPr>
        <p:spPr>
          <a:xfrm>
            <a:off x="1773300" y="1650638"/>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différents types de blockchain</a:t>
            </a:r>
            <a:endParaRPr sz="900" b="1">
              <a:latin typeface="Lato"/>
              <a:ea typeface="Lato"/>
              <a:cs typeface="Lato"/>
              <a:sym typeface="Lato"/>
            </a:endParaRPr>
          </a:p>
        </p:txBody>
      </p:sp>
      <p:sp>
        <p:nvSpPr>
          <p:cNvPr id="645" name="Google Shape;645;p55"/>
          <p:cNvSpPr/>
          <p:nvPr/>
        </p:nvSpPr>
        <p:spPr>
          <a:xfrm>
            <a:off x="76198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Exposé</a:t>
            </a:r>
            <a:endParaRPr sz="900" b="1">
              <a:latin typeface="Lato"/>
              <a:ea typeface="Lato"/>
              <a:cs typeface="Lato"/>
              <a:sym typeface="Lato"/>
            </a:endParaRPr>
          </a:p>
        </p:txBody>
      </p:sp>
      <p:sp>
        <p:nvSpPr>
          <p:cNvPr id="646" name="Google Shape;646;p55"/>
          <p:cNvSpPr/>
          <p:nvPr/>
        </p:nvSpPr>
        <p:spPr>
          <a:xfrm>
            <a:off x="347333"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Historique</a:t>
            </a:r>
            <a:endParaRPr sz="900">
              <a:latin typeface="Lato"/>
              <a:ea typeface="Lato"/>
              <a:cs typeface="Lato"/>
              <a:sym typeface="Lato"/>
            </a:endParaRPr>
          </a:p>
        </p:txBody>
      </p:sp>
      <p:sp>
        <p:nvSpPr>
          <p:cNvPr id="647" name="Google Shape;647;p55"/>
          <p:cNvSpPr/>
          <p:nvPr/>
        </p:nvSpPr>
        <p:spPr>
          <a:xfrm>
            <a:off x="347333"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Introduction à la Blockchain</a:t>
            </a:r>
            <a:endParaRPr sz="900">
              <a:latin typeface="Lato"/>
              <a:ea typeface="Lato"/>
              <a:cs typeface="Lato"/>
              <a:sym typeface="Lato"/>
            </a:endParaRPr>
          </a:p>
        </p:txBody>
      </p:sp>
      <p:sp>
        <p:nvSpPr>
          <p:cNvPr id="648" name="Google Shape;648;p55"/>
          <p:cNvSpPr/>
          <p:nvPr/>
        </p:nvSpPr>
        <p:spPr>
          <a:xfrm>
            <a:off x="345083"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900">
                <a:latin typeface="Lato"/>
                <a:ea typeface="Lato"/>
                <a:cs typeface="Lato"/>
                <a:sym typeface="Lato"/>
              </a:rPr>
              <a:t>Qui ? Pourquoi ?</a:t>
            </a:r>
            <a:endParaRPr sz="900">
              <a:latin typeface="Lato"/>
              <a:ea typeface="Lato"/>
              <a:cs typeface="Lato"/>
              <a:sym typeface="Lato"/>
            </a:endParaRPr>
          </a:p>
          <a:p>
            <a:pPr marL="0" lvl="0" indent="0" algn="l" rtl="0">
              <a:spcBef>
                <a:spcPts val="0"/>
              </a:spcBef>
              <a:spcAft>
                <a:spcPts val="0"/>
              </a:spcAft>
              <a:buNone/>
            </a:pPr>
            <a:r>
              <a:rPr lang="fr" sz="900">
                <a:latin typeface="Lato"/>
                <a:ea typeface="Lato"/>
                <a:cs typeface="Lato"/>
                <a:sym typeface="Lato"/>
              </a:rPr>
              <a:t>Quels enjeux ?</a:t>
            </a:r>
            <a:endParaRPr sz="900">
              <a:latin typeface="Lato"/>
              <a:ea typeface="Lato"/>
              <a:cs typeface="Lato"/>
              <a:sym typeface="Lato"/>
            </a:endParaRPr>
          </a:p>
        </p:txBody>
      </p:sp>
      <p:sp>
        <p:nvSpPr>
          <p:cNvPr id="649" name="Google Shape;649;p55"/>
          <p:cNvSpPr/>
          <p:nvPr/>
        </p:nvSpPr>
        <p:spPr>
          <a:xfrm>
            <a:off x="345083" y="3230800"/>
            <a:ext cx="1204800" cy="4551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entreprises qui utilisent la blockchain</a:t>
            </a:r>
            <a:endParaRPr sz="900">
              <a:latin typeface="Lato"/>
              <a:ea typeface="Lato"/>
              <a:cs typeface="Lato"/>
              <a:sym typeface="Lato"/>
            </a:endParaRPr>
          </a:p>
        </p:txBody>
      </p:sp>
      <p:sp>
        <p:nvSpPr>
          <p:cNvPr id="650" name="Google Shape;650;p55"/>
          <p:cNvSpPr/>
          <p:nvPr/>
        </p:nvSpPr>
        <p:spPr>
          <a:xfrm>
            <a:off x="347333" y="3782175"/>
            <a:ext cx="1204800" cy="4551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TD1 : </a:t>
            </a:r>
            <a:endParaRPr sz="900">
              <a:latin typeface="Lato"/>
              <a:ea typeface="Lato"/>
              <a:cs typeface="Lato"/>
              <a:sym typeface="Lato"/>
            </a:endParaRPr>
          </a:p>
          <a:p>
            <a:pPr marL="0" lvl="0" indent="0" algn="ctr" rtl="0">
              <a:spcBef>
                <a:spcPts val="0"/>
              </a:spcBef>
              <a:spcAft>
                <a:spcPts val="0"/>
              </a:spcAft>
              <a:buNone/>
            </a:pPr>
            <a:r>
              <a:rPr lang="fr" sz="900">
                <a:latin typeface="Lato"/>
                <a:ea typeface="Lato"/>
                <a:cs typeface="Lato"/>
                <a:sym typeface="Lato"/>
              </a:rPr>
              <a:t>Les applications blockchain</a:t>
            </a:r>
            <a:endParaRPr sz="900">
              <a:latin typeface="Lato"/>
              <a:ea typeface="Lato"/>
              <a:cs typeface="Lato"/>
              <a:sym typeface="Lato"/>
            </a:endParaRPr>
          </a:p>
        </p:txBody>
      </p:sp>
      <p:sp>
        <p:nvSpPr>
          <p:cNvPr id="651" name="Google Shape;651;p55"/>
          <p:cNvSpPr/>
          <p:nvPr/>
        </p:nvSpPr>
        <p:spPr>
          <a:xfrm>
            <a:off x="1810125"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blockchains publiques</a:t>
            </a:r>
            <a:endParaRPr sz="900">
              <a:latin typeface="Lato"/>
              <a:ea typeface="Lato"/>
              <a:cs typeface="Lato"/>
              <a:sym typeface="Lato"/>
            </a:endParaRPr>
          </a:p>
        </p:txBody>
      </p:sp>
      <p:sp>
        <p:nvSpPr>
          <p:cNvPr id="652" name="Google Shape;652;p55"/>
          <p:cNvSpPr/>
          <p:nvPr/>
        </p:nvSpPr>
        <p:spPr>
          <a:xfrm>
            <a:off x="1810125"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blockchains privées</a:t>
            </a:r>
            <a:endParaRPr sz="900">
              <a:latin typeface="Lato"/>
              <a:ea typeface="Lato"/>
              <a:cs typeface="Lato"/>
              <a:sym typeface="Lato"/>
            </a:endParaRPr>
          </a:p>
        </p:txBody>
      </p:sp>
      <p:sp>
        <p:nvSpPr>
          <p:cNvPr id="653" name="Google Shape;653;p55"/>
          <p:cNvSpPr/>
          <p:nvPr/>
        </p:nvSpPr>
        <p:spPr>
          <a:xfrm>
            <a:off x="1807875"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 hybrides</a:t>
            </a:r>
            <a:endParaRPr sz="900">
              <a:latin typeface="Lato"/>
              <a:ea typeface="Lato"/>
              <a:cs typeface="Lato"/>
              <a:sym typeface="Lato"/>
            </a:endParaRPr>
          </a:p>
        </p:txBody>
      </p:sp>
      <p:sp>
        <p:nvSpPr>
          <p:cNvPr id="654" name="Google Shape;654;p55"/>
          <p:cNvSpPr/>
          <p:nvPr/>
        </p:nvSpPr>
        <p:spPr>
          <a:xfrm>
            <a:off x="1807875" y="3230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blockchains de consortium</a:t>
            </a:r>
            <a:endParaRPr sz="900">
              <a:latin typeface="Lato"/>
              <a:ea typeface="Lato"/>
              <a:cs typeface="Lato"/>
              <a:sym typeface="Lato"/>
            </a:endParaRPr>
          </a:p>
        </p:txBody>
      </p:sp>
      <p:sp>
        <p:nvSpPr>
          <p:cNvPr id="655" name="Google Shape;655;p55"/>
          <p:cNvSpPr/>
          <p:nvPr/>
        </p:nvSpPr>
        <p:spPr>
          <a:xfrm>
            <a:off x="1807875" y="42798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L’interopérabilité</a:t>
            </a:r>
            <a:endParaRPr sz="900">
              <a:latin typeface="Lato"/>
              <a:ea typeface="Lato"/>
              <a:cs typeface="Lato"/>
              <a:sym typeface="Lato"/>
            </a:endParaRPr>
          </a:p>
        </p:txBody>
      </p:sp>
      <p:sp>
        <p:nvSpPr>
          <p:cNvPr id="656" name="Google Shape;656;p55"/>
          <p:cNvSpPr/>
          <p:nvPr/>
        </p:nvSpPr>
        <p:spPr>
          <a:xfrm>
            <a:off x="1810125" y="36039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layers en blockchain</a:t>
            </a:r>
            <a:endParaRPr sz="900">
              <a:latin typeface="Lato"/>
              <a:ea typeface="Lato"/>
              <a:cs typeface="Lato"/>
              <a:sym typeface="Lato"/>
            </a:endParaRPr>
          </a:p>
        </p:txBody>
      </p:sp>
      <p:sp>
        <p:nvSpPr>
          <p:cNvPr id="657" name="Google Shape;657;p55"/>
          <p:cNvSpPr/>
          <p:nvPr/>
        </p:nvSpPr>
        <p:spPr>
          <a:xfrm>
            <a:off x="1810125" y="39419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TD2 : Cas d’étude</a:t>
            </a:r>
            <a:endParaRPr sz="900">
              <a:latin typeface="Lato"/>
              <a:ea typeface="Lato"/>
              <a:cs typeface="Lato"/>
              <a:sym typeface="Lato"/>
            </a:endParaRPr>
          </a:p>
          <a:p>
            <a:pPr marL="0" lvl="0" indent="0" algn="ctr" rtl="0">
              <a:spcBef>
                <a:spcPts val="0"/>
              </a:spcBef>
              <a:spcAft>
                <a:spcPts val="0"/>
              </a:spcAft>
              <a:buNone/>
            </a:pPr>
            <a:r>
              <a:rPr lang="fr" sz="900">
                <a:latin typeface="Lato"/>
                <a:ea typeface="Lato"/>
                <a:cs typeface="Lato"/>
                <a:sym typeface="Lato"/>
              </a:rPr>
              <a:t>Cosmos</a:t>
            </a:r>
            <a:endParaRPr sz="900">
              <a:latin typeface="Lato"/>
              <a:ea typeface="Lato"/>
              <a:cs typeface="Lato"/>
              <a:sym typeface="Lato"/>
            </a:endParaRPr>
          </a:p>
        </p:txBody>
      </p:sp>
      <p:grpSp>
        <p:nvGrpSpPr>
          <p:cNvPr id="658" name="Google Shape;658;p55"/>
          <p:cNvGrpSpPr/>
          <p:nvPr/>
        </p:nvGrpSpPr>
        <p:grpSpPr>
          <a:xfrm>
            <a:off x="3174000" y="1326377"/>
            <a:ext cx="1399200" cy="3651348"/>
            <a:chOff x="4644150" y="1326402"/>
            <a:chExt cx="1399200" cy="3651348"/>
          </a:xfrm>
        </p:grpSpPr>
        <p:sp>
          <p:nvSpPr>
            <p:cNvPr id="659" name="Google Shape;659;p55"/>
            <p:cNvSpPr/>
            <p:nvPr/>
          </p:nvSpPr>
          <p:spPr>
            <a:xfrm>
              <a:off x="4644150" y="1326402"/>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3</a:t>
              </a:r>
              <a:endParaRPr sz="900">
                <a:latin typeface="Lato"/>
                <a:ea typeface="Lato"/>
                <a:cs typeface="Lato"/>
                <a:sym typeface="Lato"/>
              </a:endParaRPr>
            </a:p>
          </p:txBody>
        </p:sp>
        <p:sp>
          <p:nvSpPr>
            <p:cNvPr id="660" name="Google Shape;660;p55"/>
            <p:cNvSpPr/>
            <p:nvPr/>
          </p:nvSpPr>
          <p:spPr>
            <a:xfrm>
              <a:off x="4660050" y="20281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solidFill>
                  <a:schemeClr val="lt1"/>
                </a:solidFill>
                <a:latin typeface="Lato"/>
                <a:ea typeface="Lato"/>
                <a:cs typeface="Lato"/>
                <a:sym typeface="Lato"/>
              </a:endParaRPr>
            </a:p>
          </p:txBody>
        </p:sp>
        <p:sp>
          <p:nvSpPr>
            <p:cNvPr id="661" name="Google Shape;661;p55"/>
            <p:cNvSpPr/>
            <p:nvPr/>
          </p:nvSpPr>
          <p:spPr>
            <a:xfrm>
              <a:off x="46999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crypto-monnaies</a:t>
              </a:r>
              <a:endParaRPr sz="900" b="1">
                <a:latin typeface="Lato"/>
                <a:ea typeface="Lato"/>
                <a:cs typeface="Lato"/>
                <a:sym typeface="Lato"/>
              </a:endParaRPr>
            </a:p>
          </p:txBody>
        </p:sp>
        <p:sp>
          <p:nvSpPr>
            <p:cNvPr id="662" name="Google Shape;662;p55"/>
            <p:cNvSpPr/>
            <p:nvPr/>
          </p:nvSpPr>
          <p:spPr>
            <a:xfrm>
              <a:off x="4750425"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Qu’est ce qu’une crypto-monnaie ?</a:t>
              </a:r>
              <a:endParaRPr sz="900">
                <a:latin typeface="Lato"/>
                <a:ea typeface="Lato"/>
                <a:cs typeface="Lato"/>
                <a:sym typeface="Lato"/>
              </a:endParaRPr>
            </a:p>
          </p:txBody>
        </p:sp>
        <p:sp>
          <p:nvSpPr>
            <p:cNvPr id="663" name="Google Shape;663;p55"/>
            <p:cNvSpPr/>
            <p:nvPr/>
          </p:nvSpPr>
          <p:spPr>
            <a:xfrm>
              <a:off x="4750425"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Stockage et utilisation</a:t>
              </a:r>
              <a:endParaRPr sz="900">
                <a:latin typeface="Lato"/>
                <a:ea typeface="Lato"/>
                <a:cs typeface="Lato"/>
                <a:sym typeface="Lato"/>
              </a:endParaRPr>
            </a:p>
          </p:txBody>
        </p:sp>
        <p:sp>
          <p:nvSpPr>
            <p:cNvPr id="664" name="Google Shape;664;p55"/>
            <p:cNvSpPr/>
            <p:nvPr/>
          </p:nvSpPr>
          <p:spPr>
            <a:xfrm>
              <a:off x="4748175"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Entreprises &amp; Crypto-Actifs</a:t>
              </a:r>
              <a:endParaRPr sz="900">
                <a:latin typeface="Lato"/>
                <a:ea typeface="Lato"/>
                <a:cs typeface="Lato"/>
                <a:sym typeface="Lato"/>
              </a:endParaRPr>
            </a:p>
          </p:txBody>
        </p:sp>
        <p:sp>
          <p:nvSpPr>
            <p:cNvPr id="665" name="Google Shape;665;p55"/>
            <p:cNvSpPr/>
            <p:nvPr/>
          </p:nvSpPr>
          <p:spPr>
            <a:xfrm>
              <a:off x="4748175" y="3230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Anonymisation ou Pseudonymisation</a:t>
              </a:r>
              <a:endParaRPr sz="900">
                <a:latin typeface="Lato"/>
                <a:ea typeface="Lato"/>
                <a:cs typeface="Lato"/>
                <a:sym typeface="Lato"/>
              </a:endParaRPr>
            </a:p>
          </p:txBody>
        </p:sp>
        <p:sp>
          <p:nvSpPr>
            <p:cNvPr id="666" name="Google Shape;666;p55"/>
            <p:cNvSpPr/>
            <p:nvPr/>
          </p:nvSpPr>
          <p:spPr>
            <a:xfrm>
              <a:off x="4748175" y="42798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MNBC</a:t>
              </a:r>
              <a:endParaRPr sz="900">
                <a:latin typeface="Lato"/>
                <a:ea typeface="Lato"/>
                <a:cs typeface="Lato"/>
                <a:sym typeface="Lato"/>
              </a:endParaRPr>
            </a:p>
          </p:txBody>
        </p:sp>
        <p:sp>
          <p:nvSpPr>
            <p:cNvPr id="667" name="Google Shape;667;p55"/>
            <p:cNvSpPr/>
            <p:nvPr/>
          </p:nvSpPr>
          <p:spPr>
            <a:xfrm>
              <a:off x="4750425" y="36039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contrôles et régulations</a:t>
              </a:r>
              <a:endParaRPr sz="900">
                <a:latin typeface="Lato"/>
                <a:ea typeface="Lato"/>
                <a:cs typeface="Lato"/>
                <a:sym typeface="Lato"/>
              </a:endParaRPr>
            </a:p>
          </p:txBody>
        </p:sp>
        <p:sp>
          <p:nvSpPr>
            <p:cNvPr id="668" name="Google Shape;668;p55"/>
            <p:cNvSpPr/>
            <p:nvPr/>
          </p:nvSpPr>
          <p:spPr>
            <a:xfrm>
              <a:off x="4750425" y="39419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banques centrales</a:t>
              </a:r>
              <a:endParaRPr sz="900">
                <a:latin typeface="Lato"/>
                <a:ea typeface="Lato"/>
                <a:cs typeface="Lato"/>
                <a:sym typeface="Lato"/>
              </a:endParaRPr>
            </a:p>
          </p:txBody>
        </p:sp>
      </p:grpSp>
      <p:sp>
        <p:nvSpPr>
          <p:cNvPr id="669" name="Google Shape;669;p55"/>
          <p:cNvSpPr/>
          <p:nvPr/>
        </p:nvSpPr>
        <p:spPr>
          <a:xfrm>
            <a:off x="6234096"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Qu’est ce qu’un NFT ?</a:t>
            </a:r>
            <a:endParaRPr sz="900">
              <a:latin typeface="Lato"/>
              <a:ea typeface="Lato"/>
              <a:cs typeface="Lato"/>
              <a:sym typeface="Lato"/>
            </a:endParaRPr>
          </a:p>
        </p:txBody>
      </p:sp>
      <p:sp>
        <p:nvSpPr>
          <p:cNvPr id="670" name="Google Shape;670;p55"/>
          <p:cNvSpPr/>
          <p:nvPr/>
        </p:nvSpPr>
        <p:spPr>
          <a:xfrm>
            <a:off x="6234096"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OpenSea</a:t>
            </a:r>
            <a:endParaRPr sz="900">
              <a:latin typeface="Lato"/>
              <a:ea typeface="Lato"/>
              <a:cs typeface="Lato"/>
              <a:sym typeface="Lato"/>
            </a:endParaRPr>
          </a:p>
        </p:txBody>
      </p:sp>
      <p:sp>
        <p:nvSpPr>
          <p:cNvPr id="671" name="Google Shape;671;p55"/>
          <p:cNvSpPr/>
          <p:nvPr/>
        </p:nvSpPr>
        <p:spPr>
          <a:xfrm>
            <a:off x="6231846"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NFT dans l’Art</a:t>
            </a:r>
            <a:endParaRPr sz="900">
              <a:latin typeface="Lato"/>
              <a:ea typeface="Lato"/>
              <a:cs typeface="Lato"/>
              <a:sym typeface="Lato"/>
            </a:endParaRPr>
          </a:p>
        </p:txBody>
      </p:sp>
      <p:sp>
        <p:nvSpPr>
          <p:cNvPr id="672" name="Google Shape;672;p55"/>
          <p:cNvSpPr/>
          <p:nvPr/>
        </p:nvSpPr>
        <p:spPr>
          <a:xfrm>
            <a:off x="6231846" y="3230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NFT d’art et NFT techniques</a:t>
            </a:r>
            <a:endParaRPr sz="900">
              <a:latin typeface="Lato"/>
              <a:ea typeface="Lato"/>
              <a:cs typeface="Lato"/>
              <a:sym typeface="Lato"/>
            </a:endParaRPr>
          </a:p>
        </p:txBody>
      </p:sp>
      <p:sp>
        <p:nvSpPr>
          <p:cNvPr id="673" name="Google Shape;673;p55"/>
          <p:cNvSpPr/>
          <p:nvPr/>
        </p:nvSpPr>
        <p:spPr>
          <a:xfrm>
            <a:off x="6234096" y="36039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Unstoppable Domains</a:t>
            </a:r>
            <a:endParaRPr sz="900">
              <a:latin typeface="Lato"/>
              <a:ea typeface="Lato"/>
              <a:cs typeface="Lato"/>
              <a:sym typeface="Lato"/>
            </a:endParaRPr>
          </a:p>
        </p:txBody>
      </p:sp>
      <p:sp>
        <p:nvSpPr>
          <p:cNvPr id="674" name="Google Shape;674;p55"/>
          <p:cNvSpPr/>
          <p:nvPr/>
        </p:nvSpPr>
        <p:spPr>
          <a:xfrm>
            <a:off x="7660633" y="2111250"/>
            <a:ext cx="1204800" cy="27834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Exposé noté</a:t>
            </a:r>
            <a:endParaRPr sz="900">
              <a:latin typeface="Lato"/>
              <a:ea typeface="Lato"/>
              <a:cs typeface="Lato"/>
              <a:sym typeface="Lato"/>
            </a:endParaRPr>
          </a:p>
          <a:p>
            <a:pPr marL="0" lvl="0" indent="0" algn="ctr" rtl="0">
              <a:spcBef>
                <a:spcPts val="0"/>
              </a:spcBef>
              <a:spcAft>
                <a:spcPts val="0"/>
              </a:spcAft>
              <a:buNone/>
            </a:pPr>
            <a:r>
              <a:rPr lang="fr" sz="900">
                <a:latin typeface="Lato"/>
                <a:ea typeface="Lato"/>
                <a:cs typeface="Lato"/>
                <a:sym typeface="Lato"/>
              </a:rPr>
              <a:t>Présentation d’une blockchain ou d’un layer en groupe</a:t>
            </a:r>
            <a:endParaRPr sz="900">
              <a:latin typeface="Lato"/>
              <a:ea typeface="Lato"/>
              <a:cs typeface="Lato"/>
              <a:sym typeface="Lato"/>
            </a:endParaRPr>
          </a:p>
        </p:txBody>
      </p:sp>
      <p:sp>
        <p:nvSpPr>
          <p:cNvPr id="675" name="Google Shape;675;p55"/>
          <p:cNvSpPr/>
          <p:nvPr/>
        </p:nvSpPr>
        <p:spPr>
          <a:xfrm>
            <a:off x="3281138" y="46177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DEX et CEX</a:t>
            </a:r>
            <a:endParaRPr sz="900">
              <a:latin typeface="Lato"/>
              <a:ea typeface="Lato"/>
              <a:cs typeface="Lato"/>
              <a:sym typeface="Lato"/>
            </a:endParaRPr>
          </a:p>
        </p:txBody>
      </p:sp>
      <p:grpSp>
        <p:nvGrpSpPr>
          <p:cNvPr id="676" name="Google Shape;676;p55"/>
          <p:cNvGrpSpPr/>
          <p:nvPr/>
        </p:nvGrpSpPr>
        <p:grpSpPr>
          <a:xfrm>
            <a:off x="4664025" y="1326401"/>
            <a:ext cx="1383300" cy="3651299"/>
            <a:chOff x="3181950" y="1326401"/>
            <a:chExt cx="1383300" cy="3651299"/>
          </a:xfrm>
        </p:grpSpPr>
        <p:sp>
          <p:nvSpPr>
            <p:cNvPr id="677" name="Google Shape;677;p55"/>
            <p:cNvSpPr/>
            <p:nvPr/>
          </p:nvSpPr>
          <p:spPr>
            <a:xfrm>
              <a:off x="3181950" y="1326401"/>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4</a:t>
              </a:r>
              <a:endParaRPr sz="900">
                <a:latin typeface="Lato"/>
                <a:ea typeface="Lato"/>
                <a:cs typeface="Lato"/>
                <a:sym typeface="Lato"/>
              </a:endParaRPr>
            </a:p>
            <a:p>
              <a:pPr marL="0" lvl="0" indent="0" algn="ctr" rtl="0">
                <a:spcBef>
                  <a:spcPts val="0"/>
                </a:spcBef>
                <a:spcAft>
                  <a:spcPts val="0"/>
                </a:spcAft>
                <a:buNone/>
              </a:pPr>
              <a:endParaRPr sz="900">
                <a:latin typeface="Lato"/>
                <a:ea typeface="Lato"/>
                <a:cs typeface="Lato"/>
                <a:sym typeface="Lato"/>
              </a:endParaRPr>
            </a:p>
          </p:txBody>
        </p:sp>
        <p:sp>
          <p:nvSpPr>
            <p:cNvPr id="678" name="Google Shape;678;p55"/>
            <p:cNvSpPr/>
            <p:nvPr/>
          </p:nvSpPr>
          <p:spPr>
            <a:xfrm>
              <a:off x="3181950" y="202810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
                <a:solidFill>
                  <a:schemeClr val="lt1"/>
                </a:solidFill>
                <a:latin typeface="Lato"/>
                <a:ea typeface="Lato"/>
                <a:cs typeface="Lato"/>
                <a:sym typeface="Lato"/>
              </a:endParaRPr>
            </a:p>
          </p:txBody>
        </p:sp>
        <p:sp>
          <p:nvSpPr>
            <p:cNvPr id="679" name="Google Shape;679;p55"/>
            <p:cNvSpPr/>
            <p:nvPr/>
          </p:nvSpPr>
          <p:spPr>
            <a:xfrm>
              <a:off x="324570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smart contracts</a:t>
              </a:r>
              <a:endParaRPr sz="900" b="1">
                <a:latin typeface="Lato"/>
                <a:ea typeface="Lato"/>
                <a:cs typeface="Lato"/>
                <a:sym typeface="Lato"/>
              </a:endParaRPr>
            </a:p>
          </p:txBody>
        </p:sp>
        <p:sp>
          <p:nvSpPr>
            <p:cNvPr id="680" name="Google Shape;680;p55"/>
            <p:cNvSpPr/>
            <p:nvPr/>
          </p:nvSpPr>
          <p:spPr>
            <a:xfrm>
              <a:off x="3280275" y="211126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Définition juridique</a:t>
              </a:r>
              <a:endParaRPr sz="900">
                <a:latin typeface="Lato"/>
                <a:ea typeface="Lato"/>
                <a:cs typeface="Lato"/>
                <a:sym typeface="Lato"/>
              </a:endParaRPr>
            </a:p>
          </p:txBody>
        </p:sp>
        <p:sp>
          <p:nvSpPr>
            <p:cNvPr id="681" name="Google Shape;681;p55"/>
            <p:cNvSpPr/>
            <p:nvPr/>
          </p:nvSpPr>
          <p:spPr>
            <a:xfrm>
              <a:off x="3280275" y="2484438"/>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Définition technique</a:t>
              </a:r>
              <a:endParaRPr sz="900">
                <a:latin typeface="Lato"/>
                <a:ea typeface="Lato"/>
                <a:cs typeface="Lato"/>
                <a:sym typeface="Lato"/>
              </a:endParaRPr>
            </a:p>
          </p:txBody>
        </p:sp>
        <p:sp>
          <p:nvSpPr>
            <p:cNvPr id="682" name="Google Shape;682;p55"/>
            <p:cNvSpPr/>
            <p:nvPr/>
          </p:nvSpPr>
          <p:spPr>
            <a:xfrm>
              <a:off x="3278025" y="285761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La désintermédiation</a:t>
              </a:r>
              <a:endParaRPr sz="900">
                <a:latin typeface="Lato"/>
                <a:ea typeface="Lato"/>
                <a:cs typeface="Lato"/>
                <a:sym typeface="Lato"/>
              </a:endParaRPr>
            </a:p>
          </p:txBody>
        </p:sp>
        <p:sp>
          <p:nvSpPr>
            <p:cNvPr id="683" name="Google Shape;683;p55"/>
            <p:cNvSpPr/>
            <p:nvPr/>
          </p:nvSpPr>
          <p:spPr>
            <a:xfrm>
              <a:off x="3278025" y="3230788"/>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L’avenir des smarts contracts</a:t>
              </a:r>
              <a:endParaRPr sz="900">
                <a:latin typeface="Lato"/>
                <a:ea typeface="Lato"/>
                <a:cs typeface="Lato"/>
                <a:sym typeface="Lato"/>
              </a:endParaRPr>
            </a:p>
          </p:txBody>
        </p:sp>
        <p:sp>
          <p:nvSpPr>
            <p:cNvPr id="684" name="Google Shape;684;p55"/>
            <p:cNvSpPr/>
            <p:nvPr/>
          </p:nvSpPr>
          <p:spPr>
            <a:xfrm>
              <a:off x="3278025" y="427981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Solidity</a:t>
              </a:r>
              <a:endParaRPr sz="900">
                <a:latin typeface="Lato"/>
                <a:ea typeface="Lato"/>
                <a:cs typeface="Lato"/>
                <a:sym typeface="Lato"/>
              </a:endParaRPr>
            </a:p>
          </p:txBody>
        </p:sp>
        <p:sp>
          <p:nvSpPr>
            <p:cNvPr id="685" name="Google Shape;685;p55"/>
            <p:cNvSpPr/>
            <p:nvPr/>
          </p:nvSpPr>
          <p:spPr>
            <a:xfrm>
              <a:off x="3280275" y="360396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Signature électronique &amp; SC</a:t>
              </a:r>
              <a:endParaRPr sz="900">
                <a:latin typeface="Lato"/>
                <a:ea typeface="Lato"/>
                <a:cs typeface="Lato"/>
                <a:sym typeface="Lato"/>
              </a:endParaRPr>
            </a:p>
          </p:txBody>
        </p:sp>
        <p:sp>
          <p:nvSpPr>
            <p:cNvPr id="686" name="Google Shape;686;p55"/>
            <p:cNvSpPr/>
            <p:nvPr/>
          </p:nvSpPr>
          <p:spPr>
            <a:xfrm>
              <a:off x="3271200" y="3941888"/>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Comment créer un smart contract ?</a:t>
              </a:r>
              <a:endParaRPr sz="900">
                <a:latin typeface="Lato"/>
                <a:ea typeface="Lato"/>
                <a:cs typeface="Lato"/>
                <a:sym typeface="Lato"/>
              </a:endParaRPr>
            </a:p>
          </p:txBody>
        </p:sp>
      </p:grpSp>
      <p:sp>
        <p:nvSpPr>
          <p:cNvPr id="687" name="Google Shape;687;p55"/>
          <p:cNvSpPr/>
          <p:nvPr/>
        </p:nvSpPr>
        <p:spPr>
          <a:xfrm>
            <a:off x="6235275" y="3947856"/>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Web 3.0 - Objectif et réalité</a:t>
            </a:r>
            <a:endParaRPr sz="900">
              <a:latin typeface="Lato"/>
              <a:ea typeface="Lato"/>
              <a:cs typeface="Lato"/>
              <a:sym typeface="Lato"/>
            </a:endParaRPr>
          </a:p>
        </p:txBody>
      </p:sp>
      <p:sp>
        <p:nvSpPr>
          <p:cNvPr id="688" name="Google Shape;688;p55"/>
          <p:cNvSpPr/>
          <p:nvPr/>
        </p:nvSpPr>
        <p:spPr>
          <a:xfrm>
            <a:off x="6225354" y="42798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Polygon - Une sidechain d’Eth</a:t>
            </a:r>
            <a:endParaRPr sz="900">
              <a:latin typeface="Lato"/>
              <a:ea typeface="Lato"/>
              <a:cs typeface="Lato"/>
              <a:sym typeface="Lato"/>
            </a:endParaRPr>
          </a:p>
        </p:txBody>
      </p:sp>
      <p:sp>
        <p:nvSpPr>
          <p:cNvPr id="689" name="Google Shape;689;p55"/>
          <p:cNvSpPr/>
          <p:nvPr/>
        </p:nvSpPr>
        <p:spPr>
          <a:xfrm>
            <a:off x="6225346" y="4611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 Metaverse</a:t>
            </a:r>
            <a:endParaRPr sz="900">
              <a:latin typeface="Lato"/>
              <a:ea typeface="Lato"/>
              <a:cs typeface="Lato"/>
              <a:sym typeface="Lato"/>
            </a:endParaRPr>
          </a:p>
        </p:txBody>
      </p:sp>
      <p:sp>
        <p:nvSpPr>
          <p:cNvPr id="690" name="Google Shape;690;p55"/>
          <p:cNvSpPr/>
          <p:nvPr/>
        </p:nvSpPr>
        <p:spPr>
          <a:xfrm>
            <a:off x="1707825" y="1458150"/>
            <a:ext cx="1399200" cy="3519600"/>
          </a:xfrm>
          <a:prstGeom prst="roundRect">
            <a:avLst>
              <a:gd name="adj" fmla="val 16667"/>
            </a:avLst>
          </a:prstGeom>
          <a:noFill/>
          <a:ln w="28575" cap="flat" cmpd="sng">
            <a:solidFill>
              <a:srgbClr val="FF00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6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Proof-Of-Work (PoW)</a:t>
            </a:r>
            <a:endParaRPr/>
          </a:p>
        </p:txBody>
      </p:sp>
      <p:sp>
        <p:nvSpPr>
          <p:cNvPr id="759" name="Google Shape;759;p64"/>
          <p:cNvSpPr/>
          <p:nvPr/>
        </p:nvSpPr>
        <p:spPr>
          <a:xfrm>
            <a:off x="206900" y="2753825"/>
            <a:ext cx="1601700" cy="684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Problème mathématique complexe aléatoire</a:t>
            </a:r>
            <a:endParaRPr sz="1200"/>
          </a:p>
        </p:txBody>
      </p:sp>
      <p:sp>
        <p:nvSpPr>
          <p:cNvPr id="760" name="Google Shape;760;p64"/>
          <p:cNvSpPr/>
          <p:nvPr/>
        </p:nvSpPr>
        <p:spPr>
          <a:xfrm>
            <a:off x="2075900" y="1307850"/>
            <a:ext cx="706500" cy="7065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Bloc</a:t>
            </a:r>
            <a:endParaRPr/>
          </a:p>
          <a:p>
            <a:pPr marL="0" lvl="0" indent="0" algn="ctr" rtl="0">
              <a:spcBef>
                <a:spcPts val="0"/>
              </a:spcBef>
              <a:spcAft>
                <a:spcPts val="0"/>
              </a:spcAft>
              <a:buNone/>
            </a:pPr>
            <a:r>
              <a:rPr lang="fr"/>
              <a:t>plein</a:t>
            </a:r>
            <a:endParaRPr/>
          </a:p>
        </p:txBody>
      </p:sp>
      <p:cxnSp>
        <p:nvCxnSpPr>
          <p:cNvPr id="761" name="Google Shape;761;p64"/>
          <p:cNvCxnSpPr>
            <a:stCxn id="759" idx="3"/>
            <a:endCxn id="762" idx="1"/>
          </p:cNvCxnSpPr>
          <p:nvPr/>
        </p:nvCxnSpPr>
        <p:spPr>
          <a:xfrm>
            <a:off x="1808600" y="3095975"/>
            <a:ext cx="1416900" cy="0"/>
          </a:xfrm>
          <a:prstGeom prst="straightConnector1">
            <a:avLst/>
          </a:prstGeom>
          <a:noFill/>
          <a:ln w="38100" cap="flat" cmpd="sng">
            <a:solidFill>
              <a:schemeClr val="dk2"/>
            </a:solidFill>
            <a:prstDash val="solid"/>
            <a:round/>
            <a:headEnd type="none" w="med" len="med"/>
            <a:tailEnd type="triangle" w="med" len="med"/>
          </a:ln>
        </p:spPr>
      </p:cxnSp>
      <p:pic>
        <p:nvPicPr>
          <p:cNvPr id="762" name="Google Shape;762;p64"/>
          <p:cNvPicPr preferRelativeResize="0"/>
          <p:nvPr/>
        </p:nvPicPr>
        <p:blipFill>
          <a:blip r:embed="rId3">
            <a:alphaModFix/>
          </a:blip>
          <a:stretch>
            <a:fillRect/>
          </a:stretch>
        </p:blipFill>
        <p:spPr>
          <a:xfrm>
            <a:off x="3225464" y="2460228"/>
            <a:ext cx="2638373" cy="1271500"/>
          </a:xfrm>
          <a:prstGeom prst="rect">
            <a:avLst/>
          </a:prstGeom>
          <a:noFill/>
          <a:ln>
            <a:noFill/>
          </a:ln>
        </p:spPr>
      </p:pic>
      <p:pic>
        <p:nvPicPr>
          <p:cNvPr id="763" name="Google Shape;763;p64"/>
          <p:cNvPicPr preferRelativeResize="0"/>
          <p:nvPr/>
        </p:nvPicPr>
        <p:blipFill>
          <a:blip r:embed="rId4">
            <a:alphaModFix/>
          </a:blip>
          <a:stretch>
            <a:fillRect/>
          </a:stretch>
        </p:blipFill>
        <p:spPr>
          <a:xfrm>
            <a:off x="6985275" y="3298038"/>
            <a:ext cx="362650" cy="357875"/>
          </a:xfrm>
          <a:prstGeom prst="rect">
            <a:avLst/>
          </a:prstGeom>
          <a:noFill/>
          <a:ln>
            <a:noFill/>
          </a:ln>
        </p:spPr>
      </p:pic>
      <p:cxnSp>
        <p:nvCxnSpPr>
          <p:cNvPr id="764" name="Google Shape;764;p64"/>
          <p:cNvCxnSpPr>
            <a:stCxn id="760" idx="1"/>
            <a:endCxn id="759" idx="0"/>
          </p:cNvCxnSpPr>
          <p:nvPr/>
        </p:nvCxnSpPr>
        <p:spPr>
          <a:xfrm flipH="1">
            <a:off x="1007600" y="1661100"/>
            <a:ext cx="1068300" cy="1092600"/>
          </a:xfrm>
          <a:prstGeom prst="straightConnector1">
            <a:avLst/>
          </a:prstGeom>
          <a:noFill/>
          <a:ln w="9525" cap="flat" cmpd="sng">
            <a:solidFill>
              <a:schemeClr val="dk2"/>
            </a:solidFill>
            <a:prstDash val="solid"/>
            <a:round/>
            <a:headEnd type="none" w="med" len="med"/>
            <a:tailEnd type="triangle" w="med" len="med"/>
          </a:ln>
        </p:spPr>
      </p:cxnSp>
      <p:cxnSp>
        <p:nvCxnSpPr>
          <p:cNvPr id="765" name="Google Shape;765;p64"/>
          <p:cNvCxnSpPr>
            <a:endCxn id="763" idx="1"/>
          </p:cNvCxnSpPr>
          <p:nvPr/>
        </p:nvCxnSpPr>
        <p:spPr>
          <a:xfrm>
            <a:off x="5857275" y="3473076"/>
            <a:ext cx="1128000" cy="3900"/>
          </a:xfrm>
          <a:prstGeom prst="straightConnector1">
            <a:avLst/>
          </a:prstGeom>
          <a:noFill/>
          <a:ln w="38100" cap="flat" cmpd="sng">
            <a:solidFill>
              <a:schemeClr val="dk2"/>
            </a:solidFill>
            <a:prstDash val="solid"/>
            <a:round/>
            <a:headEnd type="none" w="med" len="med"/>
            <a:tailEnd type="triangle" w="med" len="med"/>
          </a:ln>
        </p:spPr>
      </p:cxnSp>
      <p:sp>
        <p:nvSpPr>
          <p:cNvPr id="766" name="Google Shape;766;p64"/>
          <p:cNvSpPr txBox="1"/>
          <p:nvPr/>
        </p:nvSpPr>
        <p:spPr>
          <a:xfrm rot="-2700000">
            <a:off x="940142" y="1897906"/>
            <a:ext cx="1128118" cy="40008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Génère</a:t>
            </a:r>
            <a:endParaRPr>
              <a:solidFill>
                <a:schemeClr val="lt1"/>
              </a:solidFill>
              <a:latin typeface="Lato"/>
              <a:ea typeface="Lato"/>
              <a:cs typeface="Lato"/>
              <a:sym typeface="Lato"/>
            </a:endParaRPr>
          </a:p>
        </p:txBody>
      </p:sp>
      <p:sp>
        <p:nvSpPr>
          <p:cNvPr id="767" name="Google Shape;767;p64"/>
          <p:cNvSpPr txBox="1"/>
          <p:nvPr/>
        </p:nvSpPr>
        <p:spPr>
          <a:xfrm>
            <a:off x="1775000" y="2753825"/>
            <a:ext cx="1601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Est distribué au réseau</a:t>
            </a:r>
            <a:endParaRPr sz="1000">
              <a:solidFill>
                <a:schemeClr val="lt1"/>
              </a:solidFill>
              <a:latin typeface="Lato"/>
              <a:ea typeface="Lato"/>
              <a:cs typeface="Lato"/>
              <a:sym typeface="Lato"/>
            </a:endParaRPr>
          </a:p>
        </p:txBody>
      </p:sp>
      <p:sp>
        <p:nvSpPr>
          <p:cNvPr id="768" name="Google Shape;768;p64"/>
          <p:cNvSpPr txBox="1"/>
          <p:nvPr/>
        </p:nvSpPr>
        <p:spPr>
          <a:xfrm>
            <a:off x="3163625" y="3710900"/>
            <a:ext cx="270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Les mineurs recherchent tous une solution au problème</a:t>
            </a:r>
            <a:endParaRPr sz="1000">
              <a:solidFill>
                <a:schemeClr val="lt1"/>
              </a:solidFill>
              <a:latin typeface="Lato"/>
              <a:ea typeface="Lato"/>
              <a:cs typeface="Lato"/>
              <a:sym typeface="Lato"/>
            </a:endParaRPr>
          </a:p>
        </p:txBody>
      </p:sp>
      <p:sp>
        <p:nvSpPr>
          <p:cNvPr id="769" name="Google Shape;769;p64"/>
          <p:cNvSpPr txBox="1"/>
          <p:nvPr/>
        </p:nvSpPr>
        <p:spPr>
          <a:xfrm>
            <a:off x="5787725" y="3443875"/>
            <a:ext cx="1267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chemeClr val="lt1"/>
                </a:solidFill>
                <a:latin typeface="Lato"/>
                <a:ea typeface="Lato"/>
                <a:cs typeface="Lato"/>
                <a:sym typeface="Lato"/>
              </a:rPr>
              <a:t>Un mineur trouve la solution !</a:t>
            </a:r>
            <a:endParaRPr sz="1000">
              <a:solidFill>
                <a:schemeClr val="lt1"/>
              </a:solidFill>
              <a:latin typeface="Lato"/>
              <a:ea typeface="Lato"/>
              <a:cs typeface="Lato"/>
              <a:sym typeface="Lato"/>
            </a:endParaRPr>
          </a:p>
        </p:txBody>
      </p:sp>
      <p:cxnSp>
        <p:nvCxnSpPr>
          <p:cNvPr id="770" name="Google Shape;770;p64"/>
          <p:cNvCxnSpPr>
            <a:stCxn id="763" idx="0"/>
          </p:cNvCxnSpPr>
          <p:nvPr/>
        </p:nvCxnSpPr>
        <p:spPr>
          <a:xfrm rot="5400000" flipH="1">
            <a:off x="6297800" y="2429238"/>
            <a:ext cx="457800" cy="1279800"/>
          </a:xfrm>
          <a:prstGeom prst="bentConnector2">
            <a:avLst/>
          </a:prstGeom>
          <a:noFill/>
          <a:ln w="38100" cap="flat" cmpd="sng">
            <a:solidFill>
              <a:srgbClr val="00FF00"/>
            </a:solidFill>
            <a:prstDash val="solid"/>
            <a:round/>
            <a:headEnd type="none" w="med" len="med"/>
            <a:tailEnd type="stealth" w="med" len="med"/>
          </a:ln>
        </p:spPr>
      </p:cxnSp>
      <p:sp>
        <p:nvSpPr>
          <p:cNvPr id="771" name="Google Shape;771;p64"/>
          <p:cNvSpPr txBox="1"/>
          <p:nvPr/>
        </p:nvSpPr>
        <p:spPr>
          <a:xfrm>
            <a:off x="5892950" y="2051200"/>
            <a:ext cx="12675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chemeClr val="lt1"/>
                </a:solidFill>
                <a:latin typeface="Lato"/>
                <a:ea typeface="Lato"/>
                <a:cs typeface="Lato"/>
                <a:sym typeface="Lato"/>
              </a:rPr>
              <a:t>Le mineur transfère la solution au réseau qu’il valide</a:t>
            </a:r>
            <a:endParaRPr sz="1000">
              <a:solidFill>
                <a:schemeClr val="lt1"/>
              </a:solidFill>
              <a:latin typeface="Lato"/>
              <a:ea typeface="Lato"/>
              <a:cs typeface="Lato"/>
              <a:sym typeface="Lato"/>
            </a:endParaRPr>
          </a:p>
        </p:txBody>
      </p:sp>
      <p:sp>
        <p:nvSpPr>
          <p:cNvPr id="772" name="Google Shape;772;p64"/>
          <p:cNvSpPr/>
          <p:nvPr/>
        </p:nvSpPr>
        <p:spPr>
          <a:xfrm>
            <a:off x="7818525" y="3074525"/>
            <a:ext cx="706500" cy="7065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Bloc</a:t>
            </a:r>
            <a:endParaRPr/>
          </a:p>
          <a:p>
            <a:pPr marL="0" lvl="0" indent="0" algn="ctr" rtl="0">
              <a:spcBef>
                <a:spcPts val="0"/>
              </a:spcBef>
              <a:spcAft>
                <a:spcPts val="0"/>
              </a:spcAft>
              <a:buNone/>
            </a:pPr>
            <a:r>
              <a:rPr lang="fr"/>
              <a:t>plein</a:t>
            </a:r>
            <a:endParaRPr/>
          </a:p>
        </p:txBody>
      </p:sp>
      <p:sp>
        <p:nvSpPr>
          <p:cNvPr id="773" name="Google Shape;773;p64"/>
          <p:cNvSpPr/>
          <p:nvPr/>
        </p:nvSpPr>
        <p:spPr>
          <a:xfrm>
            <a:off x="7818525" y="3930550"/>
            <a:ext cx="706500" cy="7065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Bloc</a:t>
            </a:r>
            <a:endParaRPr/>
          </a:p>
          <a:p>
            <a:pPr marL="0" lvl="0" indent="0" algn="ctr" rtl="0">
              <a:spcBef>
                <a:spcPts val="0"/>
              </a:spcBef>
              <a:spcAft>
                <a:spcPts val="0"/>
              </a:spcAft>
              <a:buNone/>
            </a:pPr>
            <a:r>
              <a:rPr lang="fr"/>
              <a:t>plein</a:t>
            </a:r>
            <a:endParaRPr/>
          </a:p>
        </p:txBody>
      </p:sp>
      <p:sp>
        <p:nvSpPr>
          <p:cNvPr id="774" name="Google Shape;774;p64"/>
          <p:cNvSpPr/>
          <p:nvPr/>
        </p:nvSpPr>
        <p:spPr>
          <a:xfrm>
            <a:off x="7818525" y="2218500"/>
            <a:ext cx="706500" cy="7065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Bloc</a:t>
            </a:r>
            <a:endParaRPr/>
          </a:p>
          <a:p>
            <a:pPr marL="0" lvl="0" indent="0" algn="ctr" rtl="0">
              <a:spcBef>
                <a:spcPts val="0"/>
              </a:spcBef>
              <a:spcAft>
                <a:spcPts val="0"/>
              </a:spcAft>
              <a:buNone/>
            </a:pPr>
            <a:r>
              <a:rPr lang="fr"/>
              <a:t>plein</a:t>
            </a:r>
            <a:endParaRPr/>
          </a:p>
        </p:txBody>
      </p:sp>
      <p:sp>
        <p:nvSpPr>
          <p:cNvPr id="775" name="Google Shape;775;p64"/>
          <p:cNvSpPr/>
          <p:nvPr/>
        </p:nvSpPr>
        <p:spPr>
          <a:xfrm>
            <a:off x="7607775" y="1129775"/>
            <a:ext cx="1128000" cy="3924600"/>
          </a:xfrm>
          <a:prstGeom prst="rect">
            <a:avLst/>
          </a:prstGeom>
          <a:noFill/>
          <a:ln w="9525" cap="flat" cmpd="sng">
            <a:solidFill>
              <a:srgbClr val="FF0000"/>
            </a:solidFill>
            <a:prstDash val="dashDot"/>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fr">
                <a:solidFill>
                  <a:srgbClr val="FF0000"/>
                </a:solidFill>
              </a:rPr>
              <a:t>Blockchain</a:t>
            </a:r>
            <a:endParaRPr>
              <a:solidFill>
                <a:srgbClr val="FF0000"/>
              </a:solidFill>
            </a:endParaRPr>
          </a:p>
        </p:txBody>
      </p:sp>
      <p:cxnSp>
        <p:nvCxnSpPr>
          <p:cNvPr id="776" name="Google Shape;776;p64"/>
          <p:cNvCxnSpPr>
            <a:stCxn id="773" idx="0"/>
            <a:endCxn id="772" idx="2"/>
          </p:cNvCxnSpPr>
          <p:nvPr/>
        </p:nvCxnSpPr>
        <p:spPr>
          <a:xfrm rot="10800000">
            <a:off x="8171775" y="3781150"/>
            <a:ext cx="0" cy="149400"/>
          </a:xfrm>
          <a:prstGeom prst="straightConnector1">
            <a:avLst/>
          </a:prstGeom>
          <a:noFill/>
          <a:ln w="9525" cap="flat" cmpd="sng">
            <a:solidFill>
              <a:schemeClr val="dk2"/>
            </a:solidFill>
            <a:prstDash val="solid"/>
            <a:round/>
            <a:headEnd type="none" w="med" len="med"/>
            <a:tailEnd type="none" w="med" len="med"/>
          </a:ln>
        </p:spPr>
      </p:cxnSp>
      <p:cxnSp>
        <p:nvCxnSpPr>
          <p:cNvPr id="777" name="Google Shape;777;p64"/>
          <p:cNvCxnSpPr>
            <a:endCxn id="774" idx="2"/>
          </p:cNvCxnSpPr>
          <p:nvPr/>
        </p:nvCxnSpPr>
        <p:spPr>
          <a:xfrm rot="10800000">
            <a:off x="8171775" y="2925000"/>
            <a:ext cx="0" cy="149400"/>
          </a:xfrm>
          <a:prstGeom prst="straightConnector1">
            <a:avLst/>
          </a:prstGeom>
          <a:noFill/>
          <a:ln w="9525" cap="flat" cmpd="sng">
            <a:solidFill>
              <a:schemeClr val="dk2"/>
            </a:solidFill>
            <a:prstDash val="solid"/>
            <a:round/>
            <a:headEnd type="none" w="med" len="med"/>
            <a:tailEnd type="none" w="med" len="med"/>
          </a:ln>
        </p:spPr>
      </p:cxnSp>
      <p:cxnSp>
        <p:nvCxnSpPr>
          <p:cNvPr id="778" name="Google Shape;778;p64"/>
          <p:cNvCxnSpPr>
            <a:endCxn id="779" idx="1"/>
          </p:cNvCxnSpPr>
          <p:nvPr/>
        </p:nvCxnSpPr>
        <p:spPr>
          <a:xfrm rot="-5400000">
            <a:off x="6674175" y="2153550"/>
            <a:ext cx="1636800" cy="651900"/>
          </a:xfrm>
          <a:prstGeom prst="bentConnector2">
            <a:avLst/>
          </a:prstGeom>
          <a:noFill/>
          <a:ln w="38100" cap="flat" cmpd="sng">
            <a:solidFill>
              <a:srgbClr val="00FFFF"/>
            </a:solidFill>
            <a:prstDash val="solid"/>
            <a:round/>
            <a:headEnd type="none" w="med" len="med"/>
            <a:tailEnd type="none" w="med" len="med"/>
          </a:ln>
        </p:spPr>
      </p:cxnSp>
      <p:sp>
        <p:nvSpPr>
          <p:cNvPr id="779" name="Google Shape;779;p64"/>
          <p:cNvSpPr/>
          <p:nvPr/>
        </p:nvSpPr>
        <p:spPr>
          <a:xfrm>
            <a:off x="7818525" y="1307850"/>
            <a:ext cx="706500" cy="7065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Bloc</a:t>
            </a:r>
            <a:endParaRPr/>
          </a:p>
          <a:p>
            <a:pPr marL="0" lvl="0" indent="0" algn="ctr" rtl="0">
              <a:spcBef>
                <a:spcPts val="0"/>
              </a:spcBef>
              <a:spcAft>
                <a:spcPts val="0"/>
              </a:spcAft>
              <a:buNone/>
            </a:pPr>
            <a:r>
              <a:rPr lang="fr"/>
              <a:t>plein</a:t>
            </a:r>
            <a:endParaRPr/>
          </a:p>
        </p:txBody>
      </p:sp>
      <p:cxnSp>
        <p:nvCxnSpPr>
          <p:cNvPr id="780" name="Google Shape;780;p64"/>
          <p:cNvCxnSpPr>
            <a:stCxn id="760" idx="3"/>
            <a:endCxn id="779" idx="1"/>
          </p:cNvCxnSpPr>
          <p:nvPr/>
        </p:nvCxnSpPr>
        <p:spPr>
          <a:xfrm>
            <a:off x="2782400" y="1661100"/>
            <a:ext cx="5036100" cy="0"/>
          </a:xfrm>
          <a:prstGeom prst="straightConnector1">
            <a:avLst/>
          </a:prstGeom>
          <a:noFill/>
          <a:ln w="28575" cap="flat" cmpd="sng">
            <a:solidFill>
              <a:srgbClr val="00FFFF"/>
            </a:solidFill>
            <a:prstDash val="dashDot"/>
            <a:round/>
            <a:headEnd type="none" w="med" len="med"/>
            <a:tailEnd type="triangle" w="med" len="med"/>
          </a:ln>
        </p:spPr>
      </p:cxnSp>
      <p:cxnSp>
        <p:nvCxnSpPr>
          <p:cNvPr id="781" name="Google Shape;781;p64"/>
          <p:cNvCxnSpPr>
            <a:stCxn id="774" idx="0"/>
            <a:endCxn id="779" idx="2"/>
          </p:cNvCxnSpPr>
          <p:nvPr/>
        </p:nvCxnSpPr>
        <p:spPr>
          <a:xfrm rot="10800000">
            <a:off x="8171775" y="2014500"/>
            <a:ext cx="0" cy="204000"/>
          </a:xfrm>
          <a:prstGeom prst="straightConnector1">
            <a:avLst/>
          </a:prstGeom>
          <a:noFill/>
          <a:ln w="19050" cap="flat" cmpd="sng">
            <a:solidFill>
              <a:srgbClr val="00FFFF"/>
            </a:solidFill>
            <a:prstDash val="solid"/>
            <a:round/>
            <a:headEnd type="none" w="med" len="med"/>
            <a:tailEnd type="none" w="med" len="med"/>
          </a:ln>
        </p:spPr>
      </p:cxnSp>
      <p:sp>
        <p:nvSpPr>
          <p:cNvPr id="782" name="Google Shape;782;p6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6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Proof-Of-Work (PoW)</a:t>
            </a:r>
            <a:endParaRPr/>
          </a:p>
        </p:txBody>
      </p:sp>
      <p:sp>
        <p:nvSpPr>
          <p:cNvPr id="788" name="Google Shape;788;p6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Une blockchain qui utilise le Proof Of Work fait appel à des “mineurs”.</a:t>
            </a:r>
            <a:endParaRPr/>
          </a:p>
          <a:p>
            <a:pPr marL="0" lvl="0" indent="0" algn="just" rtl="0">
              <a:spcBef>
                <a:spcPts val="1200"/>
              </a:spcBef>
              <a:spcAft>
                <a:spcPts val="0"/>
              </a:spcAft>
              <a:buNone/>
            </a:pPr>
            <a:r>
              <a:rPr lang="fr"/>
              <a:t>Les mineurs sont des ordinateurs utilisant de la puissance de calcul  pour vérifier les données entrant sur le registre pour valider l’authenticité des transactions et créer des nouveaux blocs.</a:t>
            </a:r>
            <a:endParaRPr/>
          </a:p>
          <a:p>
            <a:pPr marL="0" lvl="0" indent="0" algn="just" rtl="0">
              <a:spcBef>
                <a:spcPts val="1200"/>
              </a:spcBef>
              <a:spcAft>
                <a:spcPts val="0"/>
              </a:spcAft>
              <a:buNone/>
            </a:pPr>
            <a:r>
              <a:rPr lang="fr"/>
              <a:t>Pour récompenser les mineurs qui dépensent de l’électricité et de la puissance de calcul,  le protocole “offre” le token de la blockchain au mineur qui trouve la solution du problème.</a:t>
            </a:r>
            <a:endParaRPr/>
          </a:p>
          <a:p>
            <a:pPr marL="0" lvl="0" indent="0" algn="just" rtl="0">
              <a:spcBef>
                <a:spcPts val="1200"/>
              </a:spcBef>
              <a:spcAft>
                <a:spcPts val="0"/>
              </a:spcAft>
              <a:buNone/>
            </a:pPr>
            <a:r>
              <a:rPr lang="fr"/>
              <a:t>L’objectif du Proof of Work pour le protocole Bitcoin est un mécanisme permettant d’éviter de dépenser 2 fois le contenu de son portefeuille.</a:t>
            </a:r>
            <a:endParaRPr/>
          </a:p>
          <a:p>
            <a:pPr marL="0" lvl="0" indent="0" algn="just" rtl="0">
              <a:spcBef>
                <a:spcPts val="1200"/>
              </a:spcBef>
              <a:spcAft>
                <a:spcPts val="1200"/>
              </a:spcAft>
              <a:buNone/>
            </a:pPr>
            <a:endParaRPr/>
          </a:p>
        </p:txBody>
      </p:sp>
      <p:sp>
        <p:nvSpPr>
          <p:cNvPr id="789" name="Google Shape;789;p6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Proof-Of-Stake (PoS)</a:t>
            </a:r>
            <a:endParaRPr/>
          </a:p>
        </p:txBody>
      </p:sp>
      <p:sp>
        <p:nvSpPr>
          <p:cNvPr id="795" name="Google Shape;795;p6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Le Proof of Stake ou “preuve d’enjeu” est une méthode par laquelle une blockchain vise à atteindre un consensus distribué.</a:t>
            </a:r>
            <a:endParaRPr/>
          </a:p>
          <a:p>
            <a:pPr marL="0" lvl="0" indent="0" algn="just" rtl="0">
              <a:spcBef>
                <a:spcPts val="1200"/>
              </a:spcBef>
              <a:spcAft>
                <a:spcPts val="0"/>
              </a:spcAft>
              <a:buNone/>
            </a:pPr>
            <a:r>
              <a:rPr lang="fr"/>
              <a:t>Alors que le Proof-of-Work demande à l’utilisateur de résoudre des problèmes mathématiques, le Proof-of-Stake demande à l’utilisateur de prouver la possession d’une certaine quantité de crypto-monnaies correspondante à celle utilisée sur la blockchain.</a:t>
            </a:r>
            <a:endParaRPr/>
          </a:p>
          <a:p>
            <a:pPr marL="0" lvl="0" indent="0" algn="just" rtl="0">
              <a:spcBef>
                <a:spcPts val="1200"/>
              </a:spcBef>
              <a:spcAft>
                <a:spcPts val="1200"/>
              </a:spcAft>
              <a:buNone/>
            </a:pPr>
            <a:r>
              <a:rPr lang="fr"/>
              <a:t>Les utilisateurs sont rémunérés grâce aux frais de transaction (“transaction fee”) lors d’un échange ou d’une transaction sur la blockchain.</a:t>
            </a:r>
            <a:endParaRPr/>
          </a:p>
        </p:txBody>
      </p:sp>
      <p:sp>
        <p:nvSpPr>
          <p:cNvPr id="796" name="Google Shape;796;p6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6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PoW vs PoS</a:t>
            </a:r>
            <a:endParaRPr/>
          </a:p>
        </p:txBody>
      </p:sp>
      <p:pic>
        <p:nvPicPr>
          <p:cNvPr id="802" name="Google Shape;802;p67"/>
          <p:cNvPicPr preferRelativeResize="0"/>
          <p:nvPr/>
        </p:nvPicPr>
        <p:blipFill>
          <a:blip r:embed="rId3">
            <a:alphaModFix/>
          </a:blip>
          <a:stretch>
            <a:fillRect/>
          </a:stretch>
        </p:blipFill>
        <p:spPr>
          <a:xfrm>
            <a:off x="2535388" y="915725"/>
            <a:ext cx="4073225" cy="4073225"/>
          </a:xfrm>
          <a:prstGeom prst="rect">
            <a:avLst/>
          </a:prstGeom>
          <a:noFill/>
          <a:ln>
            <a:noFill/>
          </a:ln>
        </p:spPr>
      </p:pic>
      <p:sp>
        <p:nvSpPr>
          <p:cNvPr id="803" name="Google Shape;803;p6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6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Bonus : Le “Proof-of-History” de Solana</a:t>
            </a:r>
            <a:endParaRPr/>
          </a:p>
        </p:txBody>
      </p:sp>
      <p:pic>
        <p:nvPicPr>
          <p:cNvPr id="809" name="Google Shape;809;p68"/>
          <p:cNvPicPr preferRelativeResize="0"/>
          <p:nvPr/>
        </p:nvPicPr>
        <p:blipFill>
          <a:blip r:embed="rId3">
            <a:alphaModFix/>
          </a:blip>
          <a:stretch>
            <a:fillRect/>
          </a:stretch>
        </p:blipFill>
        <p:spPr>
          <a:xfrm>
            <a:off x="1638330" y="1210575"/>
            <a:ext cx="6357243" cy="3575949"/>
          </a:xfrm>
          <a:prstGeom prst="rect">
            <a:avLst/>
          </a:prstGeom>
          <a:noFill/>
          <a:ln>
            <a:noFill/>
          </a:ln>
        </p:spPr>
      </p:pic>
      <p:sp>
        <p:nvSpPr>
          <p:cNvPr id="810" name="Google Shape;810;p6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6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publiques</a:t>
            </a:r>
            <a:endParaRPr/>
          </a:p>
        </p:txBody>
      </p:sp>
      <p:sp>
        <p:nvSpPr>
          <p:cNvPr id="816" name="Google Shape;816;p69"/>
          <p:cNvSpPr txBox="1">
            <a:spLocks noGrp="1"/>
          </p:cNvSpPr>
          <p:nvPr>
            <p:ph type="body" idx="1"/>
          </p:nvPr>
        </p:nvSpPr>
        <p:spPr>
          <a:xfrm>
            <a:off x="1236125" y="1628025"/>
            <a:ext cx="3820800" cy="2442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Les blockchains publiques sont non restrictives et sans autorisation.</a:t>
            </a:r>
            <a:endParaRPr/>
          </a:p>
          <a:p>
            <a:pPr marL="0" lvl="0" indent="0" algn="just" rtl="0">
              <a:spcBef>
                <a:spcPts val="1200"/>
              </a:spcBef>
              <a:spcAft>
                <a:spcPts val="0"/>
              </a:spcAft>
              <a:buNone/>
            </a:pPr>
            <a:endParaRPr/>
          </a:p>
          <a:p>
            <a:pPr marL="0" lvl="0" indent="0" algn="just" rtl="0">
              <a:spcBef>
                <a:spcPts val="1200"/>
              </a:spcBef>
              <a:spcAft>
                <a:spcPts val="1200"/>
              </a:spcAft>
              <a:buNone/>
            </a:pPr>
            <a:r>
              <a:rPr lang="fr"/>
              <a:t>Toute personne disposant d’un accès à internet peut se connecter à une plateforme Blockchain pour devenir un nœud autorisé. </a:t>
            </a:r>
            <a:endParaRPr/>
          </a:p>
        </p:txBody>
      </p:sp>
      <p:pic>
        <p:nvPicPr>
          <p:cNvPr id="817" name="Google Shape;817;p69"/>
          <p:cNvPicPr preferRelativeResize="0"/>
          <p:nvPr/>
        </p:nvPicPr>
        <p:blipFill>
          <a:blip r:embed="rId3">
            <a:alphaModFix/>
          </a:blip>
          <a:stretch>
            <a:fillRect/>
          </a:stretch>
        </p:blipFill>
        <p:spPr>
          <a:xfrm>
            <a:off x="5184750" y="1282250"/>
            <a:ext cx="3720899" cy="2787767"/>
          </a:xfrm>
          <a:prstGeom prst="rect">
            <a:avLst/>
          </a:prstGeom>
          <a:noFill/>
          <a:ln>
            <a:noFill/>
          </a:ln>
        </p:spPr>
      </p:pic>
      <p:sp>
        <p:nvSpPr>
          <p:cNvPr id="818" name="Google Shape;818;p6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7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publiques</a:t>
            </a:r>
            <a:endParaRPr/>
          </a:p>
        </p:txBody>
      </p:sp>
      <p:sp>
        <p:nvSpPr>
          <p:cNvPr id="824" name="Google Shape;824;p70"/>
          <p:cNvSpPr txBox="1">
            <a:spLocks noGrp="1"/>
          </p:cNvSpPr>
          <p:nvPr>
            <p:ph type="body" idx="1"/>
          </p:nvPr>
        </p:nvSpPr>
        <p:spPr>
          <a:xfrm>
            <a:off x="1297500" y="1444800"/>
            <a:ext cx="7233600" cy="1670400"/>
          </a:xfrm>
          <a:prstGeom prst="rect">
            <a:avLst/>
          </a:prstGeom>
        </p:spPr>
        <p:txBody>
          <a:bodyPr spcFirstLastPara="1" wrap="square" lIns="91425" tIns="91425" rIns="91425" bIns="91425" anchor="t" anchorCtr="0">
            <a:normAutofit fontScale="85000" lnSpcReduction="10000"/>
          </a:bodyPr>
          <a:lstStyle/>
          <a:p>
            <a:pPr marL="0" lvl="0" indent="0" algn="just" rtl="0">
              <a:spcBef>
                <a:spcPts val="0"/>
              </a:spcBef>
              <a:spcAft>
                <a:spcPts val="0"/>
              </a:spcAft>
              <a:buNone/>
            </a:pPr>
            <a:r>
              <a:rPr lang="fr"/>
              <a:t>Tout utilisateur se connectant à la blockchain peut avoir accès à l'entièreté des transactions, enregistrements passés et actuels des activités se passant sur la blockchain.</a:t>
            </a:r>
            <a:endParaRPr/>
          </a:p>
          <a:p>
            <a:pPr marL="0" lvl="0" indent="0" algn="just" rtl="0">
              <a:spcBef>
                <a:spcPts val="1200"/>
              </a:spcBef>
              <a:spcAft>
                <a:spcPts val="0"/>
              </a:spcAft>
              <a:buNone/>
            </a:pPr>
            <a:endParaRPr/>
          </a:p>
          <a:p>
            <a:pPr marL="0" lvl="0" indent="0" algn="just" rtl="0">
              <a:spcBef>
                <a:spcPts val="1200"/>
              </a:spcBef>
              <a:spcAft>
                <a:spcPts val="1200"/>
              </a:spcAft>
              <a:buNone/>
            </a:pPr>
            <a:r>
              <a:rPr lang="fr"/>
              <a:t>Aucun enregistrement ou transaction valide ne peut être modifié sur le réseau et n’importe qui peut vérifier les transactions, trouver des bugs ou proposer des modifications car le code source est généralement open source.</a:t>
            </a:r>
            <a:endParaRPr/>
          </a:p>
        </p:txBody>
      </p:sp>
      <p:sp>
        <p:nvSpPr>
          <p:cNvPr id="825" name="Google Shape;825;p70"/>
          <p:cNvSpPr txBox="1"/>
          <p:nvPr/>
        </p:nvSpPr>
        <p:spPr>
          <a:xfrm>
            <a:off x="3393663" y="4244375"/>
            <a:ext cx="2559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i="1">
                <a:solidFill>
                  <a:schemeClr val="lt1"/>
                </a:solidFill>
                <a:latin typeface="Lato"/>
                <a:ea typeface="Lato"/>
                <a:cs typeface="Lato"/>
                <a:sym typeface="Lato"/>
              </a:rPr>
              <a:t>https://bitcoin.org/fr/telecharger</a:t>
            </a:r>
            <a:endParaRPr sz="1200" i="1">
              <a:solidFill>
                <a:schemeClr val="lt1"/>
              </a:solidFill>
              <a:latin typeface="Lato"/>
              <a:ea typeface="Lato"/>
              <a:cs typeface="Lato"/>
              <a:sym typeface="Lato"/>
            </a:endParaRPr>
          </a:p>
        </p:txBody>
      </p:sp>
      <p:pic>
        <p:nvPicPr>
          <p:cNvPr id="826" name="Google Shape;826;p70"/>
          <p:cNvPicPr preferRelativeResize="0"/>
          <p:nvPr/>
        </p:nvPicPr>
        <p:blipFill>
          <a:blip r:embed="rId3">
            <a:alphaModFix/>
          </a:blip>
          <a:stretch>
            <a:fillRect/>
          </a:stretch>
        </p:blipFill>
        <p:spPr>
          <a:xfrm>
            <a:off x="2897039" y="3583872"/>
            <a:ext cx="3349924" cy="698450"/>
          </a:xfrm>
          <a:prstGeom prst="rect">
            <a:avLst/>
          </a:prstGeom>
          <a:noFill/>
          <a:ln>
            <a:noFill/>
          </a:ln>
        </p:spPr>
      </p:pic>
      <p:sp>
        <p:nvSpPr>
          <p:cNvPr id="827" name="Google Shape;827;p7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privées</a:t>
            </a:r>
            <a:endParaRPr/>
          </a:p>
        </p:txBody>
      </p:sp>
      <p:sp>
        <p:nvSpPr>
          <p:cNvPr id="833" name="Google Shape;833;p71"/>
          <p:cNvSpPr txBox="1">
            <a:spLocks noGrp="1"/>
          </p:cNvSpPr>
          <p:nvPr>
            <p:ph type="body" idx="1"/>
          </p:nvPr>
        </p:nvSpPr>
        <p:spPr>
          <a:xfrm>
            <a:off x="1297500" y="1338950"/>
            <a:ext cx="7038900" cy="1252800"/>
          </a:xfrm>
          <a:prstGeom prst="rect">
            <a:avLst/>
          </a:prstGeom>
        </p:spPr>
        <p:txBody>
          <a:bodyPr spcFirstLastPara="1" wrap="square" lIns="91425" tIns="91425" rIns="91425" bIns="91425" anchor="t" anchorCtr="0">
            <a:normAutofit fontScale="92500" lnSpcReduction="10000"/>
          </a:bodyPr>
          <a:lstStyle/>
          <a:p>
            <a:pPr marL="0" lvl="0" indent="0" algn="just" rtl="0">
              <a:spcBef>
                <a:spcPts val="0"/>
              </a:spcBef>
              <a:spcAft>
                <a:spcPts val="0"/>
              </a:spcAft>
              <a:buNone/>
            </a:pPr>
            <a:r>
              <a:rPr lang="fr"/>
              <a:t>Les blockchains privées fonctionnent dans un environnement réseau et SI restrictif. </a:t>
            </a:r>
            <a:endParaRPr/>
          </a:p>
          <a:p>
            <a:pPr marL="0" lvl="0" indent="0" algn="just" rtl="0">
              <a:spcBef>
                <a:spcPts val="1200"/>
              </a:spcBef>
              <a:spcAft>
                <a:spcPts val="0"/>
              </a:spcAft>
              <a:buNone/>
            </a:pPr>
            <a:r>
              <a:rPr lang="fr"/>
              <a:t>Le fonctionnement reste le même mais n’est exploité que sur de petites parties du réseau. </a:t>
            </a:r>
            <a:endParaRPr/>
          </a:p>
          <a:p>
            <a:pPr marL="0" lvl="0" indent="0" algn="just" rtl="0">
              <a:spcBef>
                <a:spcPts val="1200"/>
              </a:spcBef>
              <a:spcAft>
                <a:spcPts val="1200"/>
              </a:spcAft>
              <a:buNone/>
            </a:pPr>
            <a:r>
              <a:rPr lang="fr"/>
              <a:t>Elles sont également appelées “blockchains à autorisation” ou “blockchains d’entreprise”.</a:t>
            </a:r>
            <a:endParaRPr/>
          </a:p>
        </p:txBody>
      </p:sp>
      <p:pic>
        <p:nvPicPr>
          <p:cNvPr id="834" name="Google Shape;834;p71"/>
          <p:cNvPicPr preferRelativeResize="0"/>
          <p:nvPr/>
        </p:nvPicPr>
        <p:blipFill>
          <a:blip r:embed="rId3">
            <a:alphaModFix/>
          </a:blip>
          <a:stretch>
            <a:fillRect/>
          </a:stretch>
        </p:blipFill>
        <p:spPr>
          <a:xfrm>
            <a:off x="1729825" y="2850000"/>
            <a:ext cx="2252523" cy="2018350"/>
          </a:xfrm>
          <a:prstGeom prst="rect">
            <a:avLst/>
          </a:prstGeom>
          <a:noFill/>
          <a:ln>
            <a:noFill/>
          </a:ln>
        </p:spPr>
      </p:pic>
      <p:pic>
        <p:nvPicPr>
          <p:cNvPr id="835" name="Google Shape;835;p71"/>
          <p:cNvPicPr preferRelativeResize="0"/>
          <p:nvPr/>
        </p:nvPicPr>
        <p:blipFill>
          <a:blip r:embed="rId4">
            <a:alphaModFix/>
          </a:blip>
          <a:stretch>
            <a:fillRect/>
          </a:stretch>
        </p:blipFill>
        <p:spPr>
          <a:xfrm>
            <a:off x="5380723" y="2978875"/>
            <a:ext cx="2190750" cy="1581150"/>
          </a:xfrm>
          <a:prstGeom prst="rect">
            <a:avLst/>
          </a:prstGeom>
          <a:noFill/>
          <a:ln>
            <a:noFill/>
          </a:ln>
        </p:spPr>
      </p:pic>
      <p:sp>
        <p:nvSpPr>
          <p:cNvPr id="836" name="Google Shape;836;p71"/>
          <p:cNvSpPr/>
          <p:nvPr/>
        </p:nvSpPr>
        <p:spPr>
          <a:xfrm>
            <a:off x="3982350" y="3495550"/>
            <a:ext cx="1399500" cy="619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7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privées : avantages</a:t>
            </a:r>
            <a:endParaRPr/>
          </a:p>
        </p:txBody>
      </p:sp>
      <p:sp>
        <p:nvSpPr>
          <p:cNvPr id="843" name="Google Shape;843;p72"/>
          <p:cNvSpPr txBox="1">
            <a:spLocks noGrp="1"/>
          </p:cNvSpPr>
          <p:nvPr>
            <p:ph type="body" idx="1"/>
          </p:nvPr>
        </p:nvSpPr>
        <p:spPr>
          <a:xfrm>
            <a:off x="1297500" y="1536850"/>
            <a:ext cx="7038900" cy="4917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fr"/>
              <a:t>L’organisation qui les contrôle définit de nombreux paramètres comme par exemple :  </a:t>
            </a:r>
            <a:endParaRPr/>
          </a:p>
        </p:txBody>
      </p:sp>
      <p:sp>
        <p:nvSpPr>
          <p:cNvPr id="844" name="Google Shape;844;p72"/>
          <p:cNvSpPr/>
          <p:nvPr/>
        </p:nvSpPr>
        <p:spPr>
          <a:xfrm>
            <a:off x="713838" y="1987050"/>
            <a:ext cx="2701800" cy="565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Les niveaux de permission</a:t>
            </a:r>
            <a:endParaRPr/>
          </a:p>
        </p:txBody>
      </p:sp>
      <p:sp>
        <p:nvSpPr>
          <p:cNvPr id="845" name="Google Shape;845;p72"/>
          <p:cNvSpPr/>
          <p:nvPr/>
        </p:nvSpPr>
        <p:spPr>
          <a:xfrm>
            <a:off x="713850" y="2654650"/>
            <a:ext cx="2701800" cy="565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Les autorisations et l’accessibilité</a:t>
            </a:r>
            <a:endParaRPr/>
          </a:p>
        </p:txBody>
      </p:sp>
      <p:sp>
        <p:nvSpPr>
          <p:cNvPr id="846" name="Google Shape;846;p72"/>
          <p:cNvSpPr/>
          <p:nvPr/>
        </p:nvSpPr>
        <p:spPr>
          <a:xfrm>
            <a:off x="3513763" y="1987050"/>
            <a:ext cx="4916400" cy="584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Qui peut interagir (en lecture, en écriture..) avec la blockchain ?</a:t>
            </a:r>
            <a:endParaRPr/>
          </a:p>
        </p:txBody>
      </p:sp>
      <p:sp>
        <p:nvSpPr>
          <p:cNvPr id="847" name="Google Shape;847;p72"/>
          <p:cNvSpPr/>
          <p:nvPr/>
        </p:nvSpPr>
        <p:spPr>
          <a:xfrm>
            <a:off x="3513775" y="2640475"/>
            <a:ext cx="4916400" cy="584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Qui peut voir les nœuds du réseau ?</a:t>
            </a:r>
            <a:endParaRPr/>
          </a:p>
          <a:p>
            <a:pPr marL="0" lvl="0" indent="0" algn="ctr" rtl="0">
              <a:spcBef>
                <a:spcPts val="0"/>
              </a:spcBef>
              <a:spcAft>
                <a:spcPts val="0"/>
              </a:spcAft>
              <a:buNone/>
            </a:pPr>
            <a:r>
              <a:rPr lang="fr"/>
              <a:t>Quels nœuds peut-on montrer ?</a:t>
            </a:r>
            <a:endParaRPr/>
          </a:p>
        </p:txBody>
      </p:sp>
      <p:sp>
        <p:nvSpPr>
          <p:cNvPr id="848" name="Google Shape;848;p72"/>
          <p:cNvSpPr/>
          <p:nvPr/>
        </p:nvSpPr>
        <p:spPr>
          <a:xfrm>
            <a:off x="713850" y="3322250"/>
            <a:ext cx="2701800" cy="565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 sécurité de manière globale</a:t>
            </a:r>
            <a:endParaRPr/>
          </a:p>
        </p:txBody>
      </p:sp>
      <p:sp>
        <p:nvSpPr>
          <p:cNvPr id="849" name="Google Shape;849;p72"/>
          <p:cNvSpPr/>
          <p:nvPr/>
        </p:nvSpPr>
        <p:spPr>
          <a:xfrm>
            <a:off x="3513775" y="3293900"/>
            <a:ext cx="4916400" cy="584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Empêcher des tiers d’accéder à certaines informations</a:t>
            </a:r>
            <a:endParaRPr/>
          </a:p>
        </p:txBody>
      </p:sp>
      <p:sp>
        <p:nvSpPr>
          <p:cNvPr id="850" name="Google Shape;850;p7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7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privées : avantages</a:t>
            </a:r>
            <a:endParaRPr/>
          </a:p>
        </p:txBody>
      </p:sp>
      <p:sp>
        <p:nvSpPr>
          <p:cNvPr id="856" name="Google Shape;856;p73"/>
          <p:cNvSpPr txBox="1">
            <a:spLocks noGrp="1"/>
          </p:cNvSpPr>
          <p:nvPr>
            <p:ph type="body" idx="1"/>
          </p:nvPr>
        </p:nvSpPr>
        <p:spPr>
          <a:xfrm>
            <a:off x="1297500" y="1567550"/>
            <a:ext cx="7038900" cy="1062600"/>
          </a:xfrm>
          <a:prstGeom prst="rect">
            <a:avLst/>
          </a:prstGeom>
        </p:spPr>
        <p:txBody>
          <a:bodyPr spcFirstLastPara="1" wrap="square" lIns="91425" tIns="91425" rIns="91425" bIns="91425" anchor="t" anchorCtr="0">
            <a:normAutofit fontScale="92500" lnSpcReduction="20000"/>
          </a:bodyPr>
          <a:lstStyle/>
          <a:p>
            <a:pPr marL="0" lvl="0" indent="0" algn="just" rtl="0">
              <a:spcBef>
                <a:spcPts val="0"/>
              </a:spcBef>
              <a:spcAft>
                <a:spcPts val="0"/>
              </a:spcAft>
              <a:buNone/>
            </a:pPr>
            <a:r>
              <a:rPr lang="fr"/>
              <a:t>Parce qu’elles sont limitées en taille, les blockchains privées peuvent être très rapides et traiter des transactions beaucoup plus rapidement que les blockchains publiques.</a:t>
            </a:r>
            <a:endParaRPr/>
          </a:p>
          <a:p>
            <a:pPr marL="0" lvl="0" indent="0" algn="just" rtl="0">
              <a:spcBef>
                <a:spcPts val="1200"/>
              </a:spcBef>
              <a:spcAft>
                <a:spcPts val="1200"/>
              </a:spcAft>
              <a:buNone/>
            </a:pPr>
            <a:r>
              <a:rPr lang="fr"/>
              <a:t>Comme le nombre de clients est restreint, il y a globalement moins de transactions.</a:t>
            </a:r>
            <a:endParaRPr/>
          </a:p>
        </p:txBody>
      </p:sp>
      <p:graphicFrame>
        <p:nvGraphicFramePr>
          <p:cNvPr id="857" name="Google Shape;857;p73"/>
          <p:cNvGraphicFramePr/>
          <p:nvPr/>
        </p:nvGraphicFramePr>
        <p:xfrm>
          <a:off x="1050725" y="3065925"/>
          <a:ext cx="3000000" cy="3000000"/>
        </p:xfrm>
        <a:graphic>
          <a:graphicData uri="http://schemas.openxmlformats.org/drawingml/2006/table">
            <a:tbl>
              <a:tblPr>
                <a:noFill/>
                <a:tableStyleId>{67093D78-3A62-4602-ABCA-5488C37E66DF}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0"/>
                        </a:spcBef>
                        <a:spcAft>
                          <a:spcPts val="1200"/>
                        </a:spcAft>
                        <a:buNone/>
                      </a:pPr>
                      <a:r>
                        <a:rPr lang="fr" sz="900">
                          <a:solidFill>
                            <a:schemeClr val="lt1"/>
                          </a:solidFill>
                          <a:latin typeface="Lato"/>
                          <a:ea typeface="Lato"/>
                          <a:cs typeface="Lato"/>
                          <a:sym typeface="Lato"/>
                        </a:rPr>
                        <a:t>Blockchain privée</a:t>
                      </a:r>
                      <a:endParaRPr sz="1000"/>
                    </a:p>
                  </a:txBody>
                  <a:tcPr marL="91425" marR="91425" marT="91425" marB="91425"/>
                </a:tc>
                <a:tc>
                  <a:txBody>
                    <a:bodyPr/>
                    <a:lstStyle/>
                    <a:p>
                      <a:pPr marL="0" lvl="0" indent="0" algn="ctr" rtl="0">
                        <a:lnSpc>
                          <a:spcPct val="115000"/>
                        </a:lnSpc>
                        <a:spcBef>
                          <a:spcPts val="0"/>
                        </a:spcBef>
                        <a:spcAft>
                          <a:spcPts val="1200"/>
                        </a:spcAft>
                        <a:buNone/>
                      </a:pPr>
                      <a:r>
                        <a:rPr lang="fr" sz="900">
                          <a:solidFill>
                            <a:schemeClr val="lt1"/>
                          </a:solidFill>
                          <a:latin typeface="Lato"/>
                          <a:ea typeface="Lato"/>
                          <a:cs typeface="Lato"/>
                          <a:sym typeface="Lato"/>
                        </a:rPr>
                        <a:t>Quelques centaines (Entreprise du CAC40)</a:t>
                      </a:r>
                      <a:endParaRPr sz="1000"/>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1200"/>
                        </a:spcAft>
                        <a:buNone/>
                      </a:pPr>
                      <a:r>
                        <a:rPr lang="fr" sz="900">
                          <a:solidFill>
                            <a:schemeClr val="lt1"/>
                          </a:solidFill>
                          <a:latin typeface="Lato"/>
                          <a:ea typeface="Lato"/>
                          <a:cs typeface="Lato"/>
                          <a:sym typeface="Lato"/>
                        </a:rPr>
                        <a:t>Blockchain publique</a:t>
                      </a:r>
                      <a:endParaRPr sz="1000"/>
                    </a:p>
                  </a:txBody>
                  <a:tcPr marL="91425" marR="91425" marT="91425" marB="91425"/>
                </a:tc>
                <a:tc>
                  <a:txBody>
                    <a:bodyPr/>
                    <a:lstStyle/>
                    <a:p>
                      <a:pPr marL="0" lvl="0" indent="0" algn="ctr" rtl="0">
                        <a:lnSpc>
                          <a:spcPct val="115000"/>
                        </a:lnSpc>
                        <a:spcBef>
                          <a:spcPts val="0"/>
                        </a:spcBef>
                        <a:spcAft>
                          <a:spcPts val="1200"/>
                        </a:spcAft>
                        <a:buNone/>
                      </a:pPr>
                      <a:r>
                        <a:rPr lang="fr" sz="900">
                          <a:solidFill>
                            <a:schemeClr val="lt1"/>
                          </a:solidFill>
                          <a:latin typeface="Lato"/>
                          <a:ea typeface="Lato"/>
                          <a:cs typeface="Lato"/>
                          <a:sym typeface="Lato"/>
                        </a:rPr>
                        <a:t>Protocole Bitcoin (T1 2022) 80,7 millions de portefeuilles</a:t>
                      </a:r>
                      <a:endParaRPr sz="1000"/>
                    </a:p>
                  </a:txBody>
                  <a:tcPr marL="91425" marR="91425" marT="91425" marB="91425"/>
                </a:tc>
                <a:extLst>
                  <a:ext uri="{0D108BD9-81ED-4DB2-BD59-A6C34878D82A}">
                    <a16:rowId xmlns:a16="http://schemas.microsoft.com/office/drawing/2014/main" val="10001"/>
                  </a:ext>
                </a:extLst>
              </a:tr>
            </a:tbl>
          </a:graphicData>
        </a:graphic>
      </p:graphicFrame>
      <p:sp>
        <p:nvSpPr>
          <p:cNvPr id="858" name="Google Shape;858;p7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6"/>
          <p:cNvSpPr txBox="1">
            <a:spLocks noGrp="1"/>
          </p:cNvSpPr>
          <p:nvPr>
            <p:ph type="ctrTitle"/>
          </p:nvPr>
        </p:nvSpPr>
        <p:spPr>
          <a:xfrm>
            <a:off x="824000" y="1613825"/>
            <a:ext cx="5673600" cy="18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 sz="3040"/>
              <a:t>Cours 2 : Les differents types de Blockchain </a:t>
            </a:r>
            <a:endParaRPr sz="3040"/>
          </a:p>
        </p:txBody>
      </p:sp>
      <p:sp>
        <p:nvSpPr>
          <p:cNvPr id="697" name="Google Shape;697;p56"/>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fr"/>
              <a:t>MsC2 DEIA - ECE Paris</a:t>
            </a:r>
            <a:endParaRPr/>
          </a:p>
          <a:p>
            <a:pPr marL="0" lvl="0" indent="0" algn="l" rtl="0">
              <a:spcBef>
                <a:spcPts val="0"/>
              </a:spcBef>
              <a:spcAft>
                <a:spcPts val="0"/>
              </a:spcAft>
              <a:buNone/>
            </a:pPr>
            <a:r>
              <a:rPr lang="fr"/>
              <a:t>Un cours de Yann FORNIER</a:t>
            </a:r>
            <a:endParaRPr/>
          </a:p>
        </p:txBody>
      </p:sp>
      <p:sp>
        <p:nvSpPr>
          <p:cNvPr id="698" name="Google Shape;698;p5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7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privées : avantages</a:t>
            </a:r>
            <a:endParaRPr/>
          </a:p>
        </p:txBody>
      </p:sp>
      <p:pic>
        <p:nvPicPr>
          <p:cNvPr id="864" name="Google Shape;864;p74"/>
          <p:cNvPicPr preferRelativeResize="0"/>
          <p:nvPr/>
        </p:nvPicPr>
        <p:blipFill>
          <a:blip r:embed="rId3">
            <a:alphaModFix/>
          </a:blip>
          <a:stretch>
            <a:fillRect/>
          </a:stretch>
        </p:blipFill>
        <p:spPr>
          <a:xfrm>
            <a:off x="2440875" y="1251525"/>
            <a:ext cx="4752152" cy="3530849"/>
          </a:xfrm>
          <a:prstGeom prst="rect">
            <a:avLst/>
          </a:prstGeom>
          <a:noFill/>
          <a:ln>
            <a:noFill/>
          </a:ln>
        </p:spPr>
      </p:pic>
      <p:sp>
        <p:nvSpPr>
          <p:cNvPr id="865" name="Google Shape;865;p7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7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privées : inconvénients</a:t>
            </a:r>
            <a:endParaRPr/>
          </a:p>
        </p:txBody>
      </p:sp>
      <p:sp>
        <p:nvSpPr>
          <p:cNvPr id="871" name="Google Shape;871;p7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None/>
            </a:pPr>
            <a:r>
              <a:rPr lang="fr"/>
              <a:t>Les inconvénients des blockchains privées incluent l’affirmation controversée qu’elles ne sont pas de véritables blockchains.</a:t>
            </a:r>
            <a:endParaRPr/>
          </a:p>
          <a:p>
            <a:pPr marL="0" marR="0" lvl="0" indent="0" algn="just" rtl="0">
              <a:lnSpc>
                <a:spcPct val="115000"/>
              </a:lnSpc>
              <a:spcBef>
                <a:spcPts val="1200"/>
              </a:spcBef>
              <a:spcAft>
                <a:spcPts val="0"/>
              </a:spcAft>
              <a:buNone/>
            </a:pPr>
            <a:r>
              <a:rPr lang="fr"/>
              <a:t>La philosophie de base de la blockchain est la décentralisation. Il est également plus difficile d’obtenir une confiance totale dans les informations, puisque des nœuds centralisés déterminent ce qui est valide. </a:t>
            </a:r>
            <a:endParaRPr/>
          </a:p>
          <a:p>
            <a:pPr marL="0" marR="0" lvl="0" indent="0" algn="just" rtl="0">
              <a:lnSpc>
                <a:spcPct val="115000"/>
              </a:lnSpc>
              <a:spcBef>
                <a:spcPts val="1200"/>
              </a:spcBef>
              <a:spcAft>
                <a:spcPts val="1200"/>
              </a:spcAft>
              <a:buNone/>
            </a:pPr>
            <a:r>
              <a:rPr lang="fr"/>
              <a:t>Le petit nombre de nœuds peut également signifier une sécurité moindre. Si quelques nœuds se rebellent, la méthode de consensus peut être compromise.</a:t>
            </a:r>
            <a:endParaRPr/>
          </a:p>
        </p:txBody>
      </p:sp>
      <p:sp>
        <p:nvSpPr>
          <p:cNvPr id="872" name="Google Shape;872;p7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7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privées : inconvénients</a:t>
            </a:r>
            <a:endParaRPr/>
          </a:p>
        </p:txBody>
      </p:sp>
      <p:sp>
        <p:nvSpPr>
          <p:cNvPr id="878" name="Google Shape;878;p7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fr"/>
              <a:t>Le code source des blockchains privées est souvent propriétaire et fermé. Les utilisateurs ne peuvent pas le vérifier ou le confirmer de manière indépendante, ce qui peut conduire à une sécurité moindre. L’anonymat n’existe pas non plus sur une blockchain privée.</a:t>
            </a:r>
            <a:endParaRPr/>
          </a:p>
        </p:txBody>
      </p:sp>
      <p:pic>
        <p:nvPicPr>
          <p:cNvPr id="879" name="Google Shape;879;p76"/>
          <p:cNvPicPr preferRelativeResize="0"/>
          <p:nvPr/>
        </p:nvPicPr>
        <p:blipFill>
          <a:blip r:embed="rId3">
            <a:alphaModFix/>
          </a:blip>
          <a:stretch>
            <a:fillRect/>
          </a:stretch>
        </p:blipFill>
        <p:spPr>
          <a:xfrm>
            <a:off x="1729825" y="2850000"/>
            <a:ext cx="2252523" cy="2018350"/>
          </a:xfrm>
          <a:prstGeom prst="rect">
            <a:avLst/>
          </a:prstGeom>
          <a:noFill/>
          <a:ln>
            <a:noFill/>
          </a:ln>
        </p:spPr>
      </p:pic>
      <p:pic>
        <p:nvPicPr>
          <p:cNvPr id="880" name="Google Shape;880;p76"/>
          <p:cNvPicPr preferRelativeResize="0"/>
          <p:nvPr/>
        </p:nvPicPr>
        <p:blipFill>
          <a:blip r:embed="rId4">
            <a:alphaModFix/>
          </a:blip>
          <a:stretch>
            <a:fillRect/>
          </a:stretch>
        </p:blipFill>
        <p:spPr>
          <a:xfrm>
            <a:off x="5380723" y="2978875"/>
            <a:ext cx="2190750" cy="1581150"/>
          </a:xfrm>
          <a:prstGeom prst="rect">
            <a:avLst/>
          </a:prstGeom>
          <a:noFill/>
          <a:ln>
            <a:noFill/>
          </a:ln>
        </p:spPr>
      </p:pic>
      <p:sp>
        <p:nvSpPr>
          <p:cNvPr id="881" name="Google Shape;881;p76"/>
          <p:cNvSpPr/>
          <p:nvPr/>
        </p:nvSpPr>
        <p:spPr>
          <a:xfrm>
            <a:off x="3982350" y="3495550"/>
            <a:ext cx="1399500" cy="619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7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privées</a:t>
            </a:r>
            <a:endParaRPr/>
          </a:p>
        </p:txBody>
      </p:sp>
      <p:sp>
        <p:nvSpPr>
          <p:cNvPr id="888" name="Google Shape;888;p77"/>
          <p:cNvSpPr txBox="1">
            <a:spLocks noGrp="1"/>
          </p:cNvSpPr>
          <p:nvPr>
            <p:ph type="body" idx="1"/>
          </p:nvPr>
        </p:nvSpPr>
        <p:spPr>
          <a:xfrm>
            <a:off x="1297500" y="1415150"/>
            <a:ext cx="7038900" cy="1859400"/>
          </a:xfrm>
          <a:prstGeom prst="rect">
            <a:avLst/>
          </a:prstGeom>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None/>
            </a:pPr>
            <a:r>
              <a:rPr lang="fr"/>
              <a:t>La rapidité des blockchains privées les rend idéales pour les cas où la blockchain doit être cryptographiquement sécurisée mais où l’entité qui la contrôle ne veut pas que le public ait accès aux informations.</a:t>
            </a:r>
            <a:endParaRPr/>
          </a:p>
          <a:p>
            <a:pPr marL="0" lvl="0" indent="0" algn="just" rtl="0">
              <a:spcBef>
                <a:spcPts val="1200"/>
              </a:spcBef>
              <a:spcAft>
                <a:spcPts val="0"/>
              </a:spcAft>
              <a:buNone/>
            </a:pPr>
            <a:r>
              <a:rPr lang="fr"/>
              <a:t>Aujourd’hui les entreprises sont de plus en plus nombreuses à adopter cette technologie.</a:t>
            </a:r>
            <a:endParaRPr/>
          </a:p>
          <a:p>
            <a:pPr marL="0" lvl="0" indent="0" algn="just" rtl="0">
              <a:spcBef>
                <a:spcPts val="1200"/>
              </a:spcBef>
              <a:spcAft>
                <a:spcPts val="1200"/>
              </a:spcAft>
              <a:buNone/>
            </a:pPr>
            <a:r>
              <a:rPr lang="fr"/>
              <a:t>Le meilleur exemple français reste LVMH (Louis Vuitton Moët Hennessy) pour ses produits de luxe.</a:t>
            </a:r>
            <a:endParaRPr/>
          </a:p>
        </p:txBody>
      </p:sp>
      <p:pic>
        <p:nvPicPr>
          <p:cNvPr id="889" name="Google Shape;889;p77"/>
          <p:cNvPicPr preferRelativeResize="0"/>
          <p:nvPr/>
        </p:nvPicPr>
        <p:blipFill>
          <a:blip r:embed="rId3">
            <a:alphaModFix/>
          </a:blip>
          <a:stretch>
            <a:fillRect/>
          </a:stretch>
        </p:blipFill>
        <p:spPr>
          <a:xfrm>
            <a:off x="3207500" y="3193568"/>
            <a:ext cx="3218900" cy="1758650"/>
          </a:xfrm>
          <a:prstGeom prst="rect">
            <a:avLst/>
          </a:prstGeom>
          <a:noFill/>
          <a:ln>
            <a:noFill/>
          </a:ln>
        </p:spPr>
      </p:pic>
      <p:sp>
        <p:nvSpPr>
          <p:cNvPr id="890" name="Google Shape;890;p7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7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Un exemple : Walmart</a:t>
            </a:r>
            <a:endParaRPr/>
          </a:p>
        </p:txBody>
      </p:sp>
      <p:pic>
        <p:nvPicPr>
          <p:cNvPr id="896" name="Google Shape;896;p78"/>
          <p:cNvPicPr preferRelativeResize="0"/>
          <p:nvPr/>
        </p:nvPicPr>
        <p:blipFill>
          <a:blip r:embed="rId3">
            <a:alphaModFix/>
          </a:blip>
          <a:stretch>
            <a:fillRect/>
          </a:stretch>
        </p:blipFill>
        <p:spPr>
          <a:xfrm>
            <a:off x="1209288" y="1040825"/>
            <a:ext cx="6725430" cy="3530851"/>
          </a:xfrm>
          <a:prstGeom prst="rect">
            <a:avLst/>
          </a:prstGeom>
          <a:noFill/>
          <a:ln>
            <a:noFill/>
          </a:ln>
        </p:spPr>
      </p:pic>
      <p:sp>
        <p:nvSpPr>
          <p:cNvPr id="897" name="Google Shape;897;p7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7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Un exemple : Walmart</a:t>
            </a:r>
            <a:endParaRPr/>
          </a:p>
        </p:txBody>
      </p:sp>
      <p:sp>
        <p:nvSpPr>
          <p:cNvPr id="903" name="Google Shape;903;p79"/>
          <p:cNvSpPr txBox="1"/>
          <p:nvPr/>
        </p:nvSpPr>
        <p:spPr>
          <a:xfrm>
            <a:off x="1258275" y="1339250"/>
            <a:ext cx="6474900" cy="1785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fr" sz="1300">
                <a:solidFill>
                  <a:schemeClr val="lt1"/>
                </a:solidFill>
                <a:highlight>
                  <a:schemeClr val="dk1"/>
                </a:highlight>
                <a:latin typeface="Lato"/>
                <a:ea typeface="Lato"/>
                <a:cs typeface="Lato"/>
                <a:sym typeface="Lato"/>
              </a:rPr>
              <a:t>Walmart est une entreprise transnationale américaine spécialisée dans la grande distribution. </a:t>
            </a:r>
            <a:endParaRPr sz="1300">
              <a:solidFill>
                <a:schemeClr val="lt1"/>
              </a:solidFill>
              <a:highlight>
                <a:schemeClr val="dk1"/>
              </a:highlight>
              <a:latin typeface="Lato"/>
              <a:ea typeface="Lato"/>
              <a:cs typeface="Lato"/>
              <a:sym typeface="Lato"/>
            </a:endParaRPr>
          </a:p>
          <a:p>
            <a:pPr marL="0" lvl="0" indent="0" algn="just" rtl="0">
              <a:spcBef>
                <a:spcPts val="0"/>
              </a:spcBef>
              <a:spcAft>
                <a:spcPts val="0"/>
              </a:spcAft>
              <a:buNone/>
            </a:pPr>
            <a:endParaRPr sz="1300">
              <a:solidFill>
                <a:schemeClr val="lt1"/>
              </a:solidFill>
              <a:highlight>
                <a:schemeClr val="dk1"/>
              </a:highlight>
              <a:latin typeface="Lato"/>
              <a:ea typeface="Lato"/>
              <a:cs typeface="Lato"/>
              <a:sym typeface="Lato"/>
            </a:endParaRPr>
          </a:p>
          <a:p>
            <a:pPr marL="0" lvl="0" indent="0" algn="just" rtl="0">
              <a:spcBef>
                <a:spcPts val="0"/>
              </a:spcBef>
              <a:spcAft>
                <a:spcPts val="0"/>
              </a:spcAft>
              <a:buNone/>
            </a:pPr>
            <a:r>
              <a:rPr lang="fr" sz="1300">
                <a:solidFill>
                  <a:schemeClr val="lt1"/>
                </a:solidFill>
                <a:highlight>
                  <a:schemeClr val="dk1"/>
                </a:highlight>
                <a:latin typeface="Lato"/>
                <a:ea typeface="Lato"/>
                <a:cs typeface="Lato"/>
                <a:sym typeface="Lato"/>
              </a:rPr>
              <a:t>Elle vend donc de la nourriture.</a:t>
            </a:r>
            <a:endParaRPr sz="1300">
              <a:solidFill>
                <a:schemeClr val="lt1"/>
              </a:solidFill>
              <a:highlight>
                <a:schemeClr val="dk1"/>
              </a:highlight>
              <a:latin typeface="Lato"/>
              <a:ea typeface="Lato"/>
              <a:cs typeface="Lato"/>
              <a:sym typeface="Lato"/>
            </a:endParaRPr>
          </a:p>
          <a:p>
            <a:pPr marL="0" lvl="0" indent="0" algn="just" rtl="0">
              <a:spcBef>
                <a:spcPts val="0"/>
              </a:spcBef>
              <a:spcAft>
                <a:spcPts val="0"/>
              </a:spcAft>
              <a:buNone/>
            </a:pPr>
            <a:endParaRPr sz="1300">
              <a:solidFill>
                <a:schemeClr val="lt1"/>
              </a:solidFill>
              <a:highlight>
                <a:schemeClr val="dk1"/>
              </a:highlight>
              <a:latin typeface="Lato"/>
              <a:ea typeface="Lato"/>
              <a:cs typeface="Lato"/>
              <a:sym typeface="Lato"/>
            </a:endParaRPr>
          </a:p>
          <a:p>
            <a:pPr marL="0" lvl="0" indent="0" algn="just" rtl="0">
              <a:spcBef>
                <a:spcPts val="0"/>
              </a:spcBef>
              <a:spcAft>
                <a:spcPts val="0"/>
              </a:spcAft>
              <a:buNone/>
            </a:pPr>
            <a:r>
              <a:rPr lang="fr" sz="1300">
                <a:solidFill>
                  <a:schemeClr val="lt1"/>
                </a:solidFill>
                <a:highlight>
                  <a:schemeClr val="dk1"/>
                </a:highlight>
                <a:latin typeface="Lato"/>
                <a:ea typeface="Lato"/>
                <a:cs typeface="Lato"/>
                <a:sym typeface="Lato"/>
              </a:rPr>
              <a:t>Dans un objectif de traçabilité, (par exemple de la viande)  Walmart déploie actuellement via le framework Hyperledger Fabric, une blockchain privée afin de tracer la provenance de la nourriture.</a:t>
            </a:r>
            <a:endParaRPr sz="1300">
              <a:solidFill>
                <a:schemeClr val="lt1"/>
              </a:solidFill>
              <a:highlight>
                <a:schemeClr val="dk1"/>
              </a:highlight>
              <a:latin typeface="Lato"/>
              <a:ea typeface="Lato"/>
              <a:cs typeface="Lato"/>
              <a:sym typeface="Lato"/>
            </a:endParaRPr>
          </a:p>
        </p:txBody>
      </p:sp>
      <p:pic>
        <p:nvPicPr>
          <p:cNvPr id="904" name="Google Shape;904;p79"/>
          <p:cNvPicPr preferRelativeResize="0"/>
          <p:nvPr/>
        </p:nvPicPr>
        <p:blipFill>
          <a:blip r:embed="rId3">
            <a:alphaModFix/>
          </a:blip>
          <a:stretch>
            <a:fillRect/>
          </a:stretch>
        </p:blipFill>
        <p:spPr>
          <a:xfrm>
            <a:off x="2310588" y="3141725"/>
            <a:ext cx="4522824" cy="1264500"/>
          </a:xfrm>
          <a:prstGeom prst="rect">
            <a:avLst/>
          </a:prstGeom>
          <a:noFill/>
          <a:ln>
            <a:noFill/>
          </a:ln>
        </p:spPr>
      </p:pic>
      <p:sp>
        <p:nvSpPr>
          <p:cNvPr id="905" name="Google Shape;905;p79"/>
          <p:cNvSpPr txBox="1"/>
          <p:nvPr/>
        </p:nvSpPr>
        <p:spPr>
          <a:xfrm>
            <a:off x="3301650" y="4496050"/>
            <a:ext cx="40386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fr" sz="1100" i="1">
                <a:solidFill>
                  <a:schemeClr val="lt1"/>
                </a:solidFill>
                <a:latin typeface="Lato"/>
                <a:ea typeface="Lato"/>
                <a:cs typeface="Lato"/>
                <a:sym typeface="Lato"/>
              </a:rPr>
              <a:t>https://www.hyperledger.org/use/fabric</a:t>
            </a:r>
            <a:endParaRPr sz="1200" i="1">
              <a:latin typeface="Lato"/>
              <a:ea typeface="Lato"/>
              <a:cs typeface="Lato"/>
              <a:sym typeface="Lato"/>
            </a:endParaRPr>
          </a:p>
        </p:txBody>
      </p:sp>
      <p:sp>
        <p:nvSpPr>
          <p:cNvPr id="906" name="Google Shape;906;p7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8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Hyperledger Fabric</a:t>
            </a:r>
            <a:endParaRPr/>
          </a:p>
        </p:txBody>
      </p:sp>
      <p:sp>
        <p:nvSpPr>
          <p:cNvPr id="912" name="Google Shape;912;p8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Hyperledger Fabric est un projet open source de la Linux Foundation. C’est un framework pour développer et déployer des blockchains d’entreprise, des Dapps (des Decentralized Apps).</a:t>
            </a:r>
            <a:endParaRPr/>
          </a:p>
          <a:p>
            <a:pPr marL="0" lvl="0" indent="0" algn="l" rtl="0">
              <a:spcBef>
                <a:spcPts val="1200"/>
              </a:spcBef>
              <a:spcAft>
                <a:spcPts val="0"/>
              </a:spcAft>
              <a:buNone/>
            </a:pPr>
            <a:endParaRPr/>
          </a:p>
          <a:p>
            <a:pPr marL="0" lvl="0" indent="0" algn="l" rtl="0">
              <a:spcBef>
                <a:spcPts val="1200"/>
              </a:spcBef>
              <a:spcAft>
                <a:spcPts val="0"/>
              </a:spcAft>
              <a:buNone/>
            </a:pPr>
            <a:r>
              <a:rPr lang="fr"/>
              <a:t>On y retrouve des composants plug-and-play, des architectures préconstruites pour faciliter le développement des ces Dapps</a:t>
            </a:r>
            <a:endParaRPr/>
          </a:p>
          <a:p>
            <a:pPr marL="0" lvl="0" indent="0" algn="l" rtl="0">
              <a:spcBef>
                <a:spcPts val="1200"/>
              </a:spcBef>
              <a:spcAft>
                <a:spcPts val="0"/>
              </a:spcAft>
              <a:buNone/>
            </a:pPr>
            <a:endParaRPr/>
          </a:p>
          <a:p>
            <a:pPr marL="0" lvl="0" indent="0" algn="l" rtl="0">
              <a:spcBef>
                <a:spcPts val="1200"/>
              </a:spcBef>
              <a:spcAft>
                <a:spcPts val="1200"/>
              </a:spcAft>
              <a:buNone/>
            </a:pPr>
            <a:r>
              <a:rPr lang="fr"/>
              <a:t>“Aujourd’hui 120 000 organisations et 15 000 ingénieurs travaillent sur cette technologie.”</a:t>
            </a:r>
            <a:endParaRPr/>
          </a:p>
        </p:txBody>
      </p:sp>
      <p:sp>
        <p:nvSpPr>
          <p:cNvPr id="913" name="Google Shape;913;p8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17"/>
        <p:cNvGrpSpPr/>
        <p:nvPr/>
      </p:nvGrpSpPr>
      <p:grpSpPr>
        <a:xfrm>
          <a:off x="0" y="0"/>
          <a:ext cx="0" cy="0"/>
          <a:chOff x="0" y="0"/>
          <a:chExt cx="0" cy="0"/>
        </a:xfrm>
      </p:grpSpPr>
      <p:sp>
        <p:nvSpPr>
          <p:cNvPr id="918" name="Google Shape;918;p8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solidFill>
                  <a:schemeClr val="dk1"/>
                </a:solidFill>
              </a:rPr>
              <a:t>Comment fonctionne Hyperledger Fabric ?</a:t>
            </a:r>
            <a:endParaRPr>
              <a:solidFill>
                <a:schemeClr val="dk1"/>
              </a:solidFill>
            </a:endParaRPr>
          </a:p>
        </p:txBody>
      </p:sp>
      <p:pic>
        <p:nvPicPr>
          <p:cNvPr id="919" name="Google Shape;919;p81"/>
          <p:cNvPicPr preferRelativeResize="0"/>
          <p:nvPr/>
        </p:nvPicPr>
        <p:blipFill>
          <a:blip r:embed="rId3">
            <a:alphaModFix/>
          </a:blip>
          <a:stretch>
            <a:fillRect/>
          </a:stretch>
        </p:blipFill>
        <p:spPr>
          <a:xfrm>
            <a:off x="2660675" y="1271025"/>
            <a:ext cx="4312540" cy="3530851"/>
          </a:xfrm>
          <a:prstGeom prst="rect">
            <a:avLst/>
          </a:prstGeom>
          <a:noFill/>
          <a:ln>
            <a:noFill/>
          </a:ln>
        </p:spPr>
      </p:pic>
      <p:sp>
        <p:nvSpPr>
          <p:cNvPr id="920" name="Google Shape;920;p8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8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Hyperledger Fabric</a:t>
            </a:r>
            <a:endParaRPr/>
          </a:p>
          <a:p>
            <a:pPr marL="0" lvl="0" indent="0" algn="l" rtl="0">
              <a:spcBef>
                <a:spcPts val="0"/>
              </a:spcBef>
              <a:spcAft>
                <a:spcPts val="0"/>
              </a:spcAft>
              <a:buNone/>
            </a:pPr>
            <a:endParaRPr/>
          </a:p>
        </p:txBody>
      </p:sp>
      <p:pic>
        <p:nvPicPr>
          <p:cNvPr id="926" name="Google Shape;926;p82"/>
          <p:cNvPicPr preferRelativeResize="0"/>
          <p:nvPr/>
        </p:nvPicPr>
        <p:blipFill>
          <a:blip r:embed="rId3">
            <a:alphaModFix/>
          </a:blip>
          <a:stretch>
            <a:fillRect/>
          </a:stretch>
        </p:blipFill>
        <p:spPr>
          <a:xfrm>
            <a:off x="1992275" y="1154525"/>
            <a:ext cx="5649360" cy="3530850"/>
          </a:xfrm>
          <a:prstGeom prst="rect">
            <a:avLst/>
          </a:prstGeom>
          <a:noFill/>
          <a:ln>
            <a:noFill/>
          </a:ln>
        </p:spPr>
      </p:pic>
      <p:sp>
        <p:nvSpPr>
          <p:cNvPr id="927" name="Google Shape;927;p8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8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hybrides</a:t>
            </a:r>
            <a:endParaRPr/>
          </a:p>
        </p:txBody>
      </p:sp>
      <p:sp>
        <p:nvSpPr>
          <p:cNvPr id="933" name="Google Shape;933;p83"/>
          <p:cNvSpPr txBox="1">
            <a:spLocks noGrp="1"/>
          </p:cNvSpPr>
          <p:nvPr>
            <p:ph type="body" idx="1"/>
          </p:nvPr>
        </p:nvSpPr>
        <p:spPr>
          <a:xfrm>
            <a:off x="1297500" y="1814250"/>
            <a:ext cx="7038900" cy="15150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fr" sz="1200">
                <a:solidFill>
                  <a:srgbClr val="FFFFFF"/>
                </a:solidFill>
              </a:rPr>
              <a:t>Afin de combiner le monde de la Blockchain publique et privée, les entreprises peuvent allier ces 2 technologies afin de donner naissance aux blockchains hybrides.</a:t>
            </a:r>
            <a:endParaRPr sz="1200">
              <a:solidFill>
                <a:srgbClr val="FFFFFF"/>
              </a:solidFill>
            </a:endParaRPr>
          </a:p>
          <a:p>
            <a:pPr marL="0" lvl="0" indent="0" algn="just" rtl="0">
              <a:spcBef>
                <a:spcPts val="1200"/>
              </a:spcBef>
              <a:spcAft>
                <a:spcPts val="1200"/>
              </a:spcAft>
              <a:buNone/>
            </a:pPr>
            <a:r>
              <a:rPr lang="fr" sz="1200">
                <a:solidFill>
                  <a:srgbClr val="FFFFFF"/>
                </a:solidFill>
              </a:rPr>
              <a:t>Elle donne la possibilité aux entreprises et aux organisations de mettre en place un écosystème privé, pourvu d’autorisations, mais en conservant l’aspect publique en laissant une possibilité de vérification par des “smarts contracts”.</a:t>
            </a:r>
            <a:endParaRPr/>
          </a:p>
        </p:txBody>
      </p:sp>
      <p:sp>
        <p:nvSpPr>
          <p:cNvPr id="934" name="Google Shape;934;p8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publiques</a:t>
            </a:r>
            <a:endParaRPr/>
          </a:p>
        </p:txBody>
      </p:sp>
      <p:sp>
        <p:nvSpPr>
          <p:cNvPr id="704" name="Google Shape;704;p57"/>
          <p:cNvSpPr txBox="1">
            <a:spLocks noGrp="1"/>
          </p:cNvSpPr>
          <p:nvPr>
            <p:ph type="body" idx="1"/>
          </p:nvPr>
        </p:nvSpPr>
        <p:spPr>
          <a:xfrm>
            <a:off x="1297500" y="1338950"/>
            <a:ext cx="6515400" cy="15783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Les blockchains publiques sont les premières à avoir été créées. (Notamment le protocole Bitcoin).</a:t>
            </a:r>
            <a:endParaRPr/>
          </a:p>
          <a:p>
            <a:pPr marL="0" lvl="0" indent="0" algn="just" rtl="0">
              <a:spcBef>
                <a:spcPts val="1200"/>
              </a:spcBef>
              <a:spcAft>
                <a:spcPts val="0"/>
              </a:spcAft>
              <a:buNone/>
            </a:pPr>
            <a:endParaRPr/>
          </a:p>
          <a:p>
            <a:pPr marL="0" lvl="0" indent="0" algn="just" rtl="0">
              <a:spcBef>
                <a:spcPts val="1200"/>
              </a:spcBef>
              <a:spcAft>
                <a:spcPts val="1200"/>
              </a:spcAft>
              <a:buNone/>
            </a:pPr>
            <a:r>
              <a:rPr lang="fr"/>
              <a:t>Ce sont celles qui ont permis de populariser la Technologie du Ledger Distribué (DLT)</a:t>
            </a:r>
            <a:endParaRPr/>
          </a:p>
        </p:txBody>
      </p:sp>
      <p:pic>
        <p:nvPicPr>
          <p:cNvPr id="705" name="Google Shape;705;p57"/>
          <p:cNvPicPr preferRelativeResize="0"/>
          <p:nvPr/>
        </p:nvPicPr>
        <p:blipFill>
          <a:blip r:embed="rId3">
            <a:alphaModFix/>
          </a:blip>
          <a:stretch>
            <a:fillRect/>
          </a:stretch>
        </p:blipFill>
        <p:spPr>
          <a:xfrm>
            <a:off x="3570900" y="2891675"/>
            <a:ext cx="1968602" cy="1921450"/>
          </a:xfrm>
          <a:prstGeom prst="rect">
            <a:avLst/>
          </a:prstGeom>
          <a:noFill/>
          <a:ln>
            <a:noFill/>
          </a:ln>
        </p:spPr>
      </p:pic>
      <p:sp>
        <p:nvSpPr>
          <p:cNvPr id="706" name="Google Shape;706;p5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8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hybrides</a:t>
            </a:r>
            <a:endParaRPr/>
          </a:p>
        </p:txBody>
      </p:sp>
      <p:sp>
        <p:nvSpPr>
          <p:cNvPr id="940" name="Google Shape;940;p84"/>
          <p:cNvSpPr txBox="1">
            <a:spLocks noGrp="1"/>
          </p:cNvSpPr>
          <p:nvPr>
            <p:ph type="body" idx="1"/>
          </p:nvPr>
        </p:nvSpPr>
        <p:spPr>
          <a:xfrm>
            <a:off x="1297500" y="1802850"/>
            <a:ext cx="7038900" cy="15378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fr" sz="1200">
                <a:solidFill>
                  <a:srgbClr val="FFFFFF"/>
                </a:solidFill>
              </a:rPr>
              <a:t>Même si une organisation privée peut posséder une blockchain hybride, elle ne peut pas modifier les transactions. De manière générale, les transactions et les enregistrements d’une blockchain hybride ne sont pas rendues publiques mais peuvent être vérifiées. </a:t>
            </a:r>
            <a:endParaRPr sz="1200">
              <a:solidFill>
                <a:srgbClr val="FFFFFF"/>
              </a:solidFill>
            </a:endParaRPr>
          </a:p>
          <a:p>
            <a:pPr marL="0" lvl="0" indent="0" algn="just" rtl="0">
              <a:spcBef>
                <a:spcPts val="1200"/>
              </a:spcBef>
              <a:spcAft>
                <a:spcPts val="1200"/>
              </a:spcAft>
              <a:buNone/>
            </a:pPr>
            <a:r>
              <a:rPr lang="fr" sz="1200">
                <a:solidFill>
                  <a:srgbClr val="FFFFFF"/>
                </a:solidFill>
              </a:rPr>
              <a:t>Même si une entité privée possède ce type de blockchain, elle ne peut pas modifier les transactions en son sein.</a:t>
            </a:r>
            <a:endParaRPr/>
          </a:p>
        </p:txBody>
      </p:sp>
      <p:sp>
        <p:nvSpPr>
          <p:cNvPr id="941" name="Google Shape;941;p8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85"/>
          <p:cNvSpPr txBox="1">
            <a:spLocks noGrp="1"/>
          </p:cNvSpPr>
          <p:nvPr>
            <p:ph type="title"/>
          </p:nvPr>
        </p:nvSpPr>
        <p:spPr>
          <a:xfrm>
            <a:off x="1297500" y="3999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de consortium</a:t>
            </a:r>
            <a:endParaRPr/>
          </a:p>
        </p:txBody>
      </p:sp>
      <p:sp>
        <p:nvSpPr>
          <p:cNvPr id="947" name="Google Shape;947;p8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48" name="Google Shape;948;p85"/>
          <p:cNvPicPr preferRelativeResize="0"/>
          <p:nvPr/>
        </p:nvPicPr>
        <p:blipFill>
          <a:blip r:embed="rId3">
            <a:alphaModFix/>
          </a:blip>
          <a:stretch>
            <a:fillRect/>
          </a:stretch>
        </p:blipFill>
        <p:spPr>
          <a:xfrm>
            <a:off x="699175" y="891051"/>
            <a:ext cx="7818750" cy="4091800"/>
          </a:xfrm>
          <a:prstGeom prst="rect">
            <a:avLst/>
          </a:prstGeom>
          <a:noFill/>
          <a:ln>
            <a:noFill/>
          </a:ln>
        </p:spPr>
      </p:pic>
      <p:sp>
        <p:nvSpPr>
          <p:cNvPr id="949" name="Google Shape;949;p8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8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955" name="Google Shape;955;p8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56" name="Google Shape;956;p86"/>
          <p:cNvPicPr preferRelativeResize="0"/>
          <p:nvPr/>
        </p:nvPicPr>
        <p:blipFill>
          <a:blip r:embed="rId3">
            <a:alphaModFix/>
          </a:blip>
          <a:stretch>
            <a:fillRect/>
          </a:stretch>
        </p:blipFill>
        <p:spPr>
          <a:xfrm>
            <a:off x="0" y="57150"/>
            <a:ext cx="9144000" cy="5029200"/>
          </a:xfrm>
          <a:prstGeom prst="rect">
            <a:avLst/>
          </a:prstGeom>
          <a:noFill/>
          <a:ln>
            <a:noFill/>
          </a:ln>
        </p:spPr>
      </p:pic>
      <p:sp>
        <p:nvSpPr>
          <p:cNvPr id="957" name="Google Shape;957;p8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8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de consortium</a:t>
            </a:r>
            <a:endParaRPr/>
          </a:p>
          <a:p>
            <a:pPr marL="0" lvl="0" indent="0" algn="l" rtl="0">
              <a:spcBef>
                <a:spcPts val="0"/>
              </a:spcBef>
              <a:spcAft>
                <a:spcPts val="0"/>
              </a:spcAft>
              <a:buNone/>
            </a:pPr>
            <a:endParaRPr/>
          </a:p>
        </p:txBody>
      </p:sp>
      <p:sp>
        <p:nvSpPr>
          <p:cNvPr id="963" name="Google Shape;963;p8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964" name="Google Shape;964;p87"/>
          <p:cNvSpPr txBox="1"/>
          <p:nvPr/>
        </p:nvSpPr>
        <p:spPr>
          <a:xfrm rot="1816828">
            <a:off x="7925001" y="441470"/>
            <a:ext cx="824024" cy="4616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rgbClr val="FF0000"/>
                </a:solidFill>
                <a:latin typeface="Lato"/>
                <a:ea typeface="Lato"/>
                <a:cs typeface="Lato"/>
                <a:sym typeface="Lato"/>
              </a:rPr>
              <a:t>TBD</a:t>
            </a:r>
            <a:endParaRPr sz="1800">
              <a:solidFill>
                <a:srgbClr val="FF0000"/>
              </a:solidFill>
              <a:latin typeface="Lato"/>
              <a:ea typeface="Lato"/>
              <a:cs typeface="Lato"/>
              <a:sym typeface="Lato"/>
            </a:endParaRPr>
          </a:p>
        </p:txBody>
      </p:sp>
      <p:pic>
        <p:nvPicPr>
          <p:cNvPr id="965" name="Google Shape;965;p87"/>
          <p:cNvPicPr preferRelativeResize="0"/>
          <p:nvPr/>
        </p:nvPicPr>
        <p:blipFill>
          <a:blip r:embed="rId3">
            <a:alphaModFix/>
          </a:blip>
          <a:stretch>
            <a:fillRect/>
          </a:stretch>
        </p:blipFill>
        <p:spPr>
          <a:xfrm>
            <a:off x="0" y="0"/>
            <a:ext cx="9144000" cy="5143500"/>
          </a:xfrm>
          <a:prstGeom prst="rect">
            <a:avLst/>
          </a:prstGeom>
          <a:noFill/>
          <a:ln>
            <a:noFill/>
          </a:ln>
        </p:spPr>
      </p:pic>
      <p:sp>
        <p:nvSpPr>
          <p:cNvPr id="966" name="Google Shape;966;p8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8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AURA Blockchain Consortium</a:t>
            </a:r>
            <a:endParaRPr/>
          </a:p>
        </p:txBody>
      </p:sp>
      <p:sp>
        <p:nvSpPr>
          <p:cNvPr id="972" name="Google Shape;972;p8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Aura Blockchain Consortium est un rassemblement d’entreprises d’abord initié par LVMH, Prada Group, Richemont et Cartier en 2021, rejoint par la suite par OTB en octobre 2021 et Mercedes Benz en mai 2022.</a:t>
            </a:r>
            <a:endParaRPr/>
          </a:p>
          <a:p>
            <a:pPr marL="0" lvl="0" indent="0" algn="l" rtl="0">
              <a:spcBef>
                <a:spcPts val="1200"/>
              </a:spcBef>
              <a:spcAft>
                <a:spcPts val="1200"/>
              </a:spcAft>
              <a:buNone/>
            </a:pPr>
            <a:r>
              <a:rPr lang="fr"/>
              <a:t>L’objectif est de permettre d’authentifier les produits d’origine de ces marques en les couplant par des NFT dans des Smarts Contracts. </a:t>
            </a:r>
            <a:endParaRPr/>
          </a:p>
        </p:txBody>
      </p:sp>
      <p:sp>
        <p:nvSpPr>
          <p:cNvPr id="973" name="Google Shape;973;p8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89"/>
          <p:cNvSpPr txBox="1">
            <a:spLocks noGrp="1"/>
          </p:cNvSpPr>
          <p:nvPr>
            <p:ph type="body" idx="1"/>
          </p:nvPr>
        </p:nvSpPr>
        <p:spPr>
          <a:xfrm>
            <a:off x="1052550" y="4281275"/>
            <a:ext cx="7038900" cy="504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fr" i="1"/>
              <a:t>https://auraluxuryblockchain.com/</a:t>
            </a:r>
            <a:endParaRPr i="1"/>
          </a:p>
        </p:txBody>
      </p:sp>
      <p:pic>
        <p:nvPicPr>
          <p:cNvPr id="979" name="Google Shape;979;p89"/>
          <p:cNvPicPr preferRelativeResize="0"/>
          <p:nvPr/>
        </p:nvPicPr>
        <p:blipFill>
          <a:blip r:embed="rId3">
            <a:alphaModFix/>
          </a:blip>
          <a:stretch>
            <a:fillRect/>
          </a:stretch>
        </p:blipFill>
        <p:spPr>
          <a:xfrm>
            <a:off x="184975" y="612013"/>
            <a:ext cx="8774048" cy="3669275"/>
          </a:xfrm>
          <a:prstGeom prst="rect">
            <a:avLst/>
          </a:prstGeom>
          <a:noFill/>
          <a:ln>
            <a:noFill/>
          </a:ln>
        </p:spPr>
      </p:pic>
      <p:sp>
        <p:nvSpPr>
          <p:cNvPr id="980" name="Google Shape;980;p8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9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986" name="Google Shape;986;p9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87" name="Google Shape;987;p90"/>
          <p:cNvPicPr preferRelativeResize="0"/>
          <p:nvPr/>
        </p:nvPicPr>
        <p:blipFill>
          <a:blip r:embed="rId3">
            <a:alphaModFix/>
          </a:blip>
          <a:stretch>
            <a:fillRect/>
          </a:stretch>
        </p:blipFill>
        <p:spPr>
          <a:xfrm>
            <a:off x="321469" y="0"/>
            <a:ext cx="8501063" cy="5143500"/>
          </a:xfrm>
          <a:prstGeom prst="rect">
            <a:avLst/>
          </a:prstGeom>
          <a:noFill/>
          <a:ln>
            <a:noFill/>
          </a:ln>
        </p:spPr>
      </p:pic>
      <p:sp>
        <p:nvSpPr>
          <p:cNvPr id="988" name="Google Shape;988;p9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9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layers en blockchain</a:t>
            </a:r>
            <a:endParaRPr/>
          </a:p>
        </p:txBody>
      </p:sp>
      <p:sp>
        <p:nvSpPr>
          <p:cNvPr id="994" name="Google Shape;994;p9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sz="1350">
                <a:solidFill>
                  <a:srgbClr val="FFFFFF"/>
                </a:solidFill>
              </a:rPr>
              <a:t>Le terme de “layer” en blockchain est utilisé pour décrire la “couche” sur laquelle se situe une blockchain. </a:t>
            </a:r>
            <a:endParaRPr sz="1350">
              <a:solidFill>
                <a:srgbClr val="FFFFFF"/>
              </a:solidFill>
            </a:endParaRPr>
          </a:p>
          <a:p>
            <a:pPr marL="0" lvl="0" indent="0" algn="just" rtl="0">
              <a:spcBef>
                <a:spcPts val="1200"/>
              </a:spcBef>
              <a:spcAft>
                <a:spcPts val="0"/>
              </a:spcAft>
              <a:buNone/>
            </a:pPr>
            <a:r>
              <a:rPr lang="fr" sz="1350">
                <a:solidFill>
                  <a:srgbClr val="FFFFFF"/>
                </a:solidFill>
              </a:rPr>
              <a:t>Ces couches vont regrouper un ensemble de composants nécessaires pour le fonctionnement d’une blockchain.</a:t>
            </a:r>
            <a:endParaRPr sz="1350">
              <a:solidFill>
                <a:srgbClr val="FFFFFF"/>
              </a:solidFill>
            </a:endParaRPr>
          </a:p>
          <a:p>
            <a:pPr marL="0" lvl="0" indent="0" algn="just" rtl="0">
              <a:spcBef>
                <a:spcPts val="1200"/>
              </a:spcBef>
              <a:spcAft>
                <a:spcPts val="0"/>
              </a:spcAft>
              <a:buNone/>
            </a:pPr>
            <a:r>
              <a:rPr lang="fr" sz="1350">
                <a:solidFill>
                  <a:srgbClr val="FFFFFF"/>
                </a:solidFill>
              </a:rPr>
              <a:t>Chaque couche de “niveau supérieur” vient complémenter une couche de “niveau inférieure” en ajoutant des fonctionnalités ou des applications.</a:t>
            </a:r>
            <a:endParaRPr sz="1350">
              <a:solidFill>
                <a:srgbClr val="FFFFFF"/>
              </a:solidFill>
            </a:endParaRPr>
          </a:p>
          <a:p>
            <a:pPr marL="0" lvl="0" indent="0" algn="just" rtl="0">
              <a:spcBef>
                <a:spcPts val="1200"/>
              </a:spcBef>
              <a:spcAft>
                <a:spcPts val="1200"/>
              </a:spcAft>
              <a:buNone/>
            </a:pPr>
            <a:endParaRPr/>
          </a:p>
        </p:txBody>
      </p:sp>
      <p:sp>
        <p:nvSpPr>
          <p:cNvPr id="995" name="Google Shape;995;p9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layers en blockchain</a:t>
            </a:r>
            <a:endParaRPr/>
          </a:p>
        </p:txBody>
      </p:sp>
      <p:sp>
        <p:nvSpPr>
          <p:cNvPr id="1001" name="Google Shape;1001;p92"/>
          <p:cNvSpPr txBox="1">
            <a:spLocks noGrp="1"/>
          </p:cNvSpPr>
          <p:nvPr>
            <p:ph type="body" idx="1"/>
          </p:nvPr>
        </p:nvSpPr>
        <p:spPr>
          <a:xfrm>
            <a:off x="1266825"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On peut matérialiser les layers (ou couche) par une pyramide : </a:t>
            </a:r>
            <a:endParaRPr/>
          </a:p>
          <a:p>
            <a:pPr marL="0" lvl="0" indent="0" algn="l" rtl="0">
              <a:spcBef>
                <a:spcPts val="1200"/>
              </a:spcBef>
              <a:spcAft>
                <a:spcPts val="1200"/>
              </a:spcAft>
              <a:buNone/>
            </a:pPr>
            <a:endParaRPr/>
          </a:p>
        </p:txBody>
      </p:sp>
      <p:sp>
        <p:nvSpPr>
          <p:cNvPr id="1002" name="Google Shape;1002;p92"/>
          <p:cNvSpPr/>
          <p:nvPr/>
        </p:nvSpPr>
        <p:spPr>
          <a:xfrm>
            <a:off x="2161750" y="3981648"/>
            <a:ext cx="3940500" cy="4971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0</a:t>
            </a:r>
            <a:endParaRPr/>
          </a:p>
        </p:txBody>
      </p:sp>
      <p:sp>
        <p:nvSpPr>
          <p:cNvPr id="1003" name="Google Shape;1003;p92"/>
          <p:cNvSpPr/>
          <p:nvPr/>
        </p:nvSpPr>
        <p:spPr>
          <a:xfrm>
            <a:off x="2524600" y="3414389"/>
            <a:ext cx="3214800" cy="4971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1</a:t>
            </a:r>
            <a:endParaRPr/>
          </a:p>
        </p:txBody>
      </p:sp>
      <p:sp>
        <p:nvSpPr>
          <p:cNvPr id="1004" name="Google Shape;1004;p92"/>
          <p:cNvSpPr/>
          <p:nvPr/>
        </p:nvSpPr>
        <p:spPr>
          <a:xfrm>
            <a:off x="2780638" y="2847162"/>
            <a:ext cx="2702700" cy="4971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2</a:t>
            </a:r>
            <a:endParaRPr/>
          </a:p>
        </p:txBody>
      </p:sp>
      <p:sp>
        <p:nvSpPr>
          <p:cNvPr id="1005" name="Google Shape;1005;p92"/>
          <p:cNvSpPr/>
          <p:nvPr/>
        </p:nvSpPr>
        <p:spPr>
          <a:xfrm>
            <a:off x="3087700" y="2279888"/>
            <a:ext cx="2088600" cy="497100"/>
          </a:xfrm>
          <a:prstGeom prst="roundRect">
            <a:avLst>
              <a:gd name="adj" fmla="val 16667"/>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3</a:t>
            </a:r>
            <a:endParaRPr/>
          </a:p>
        </p:txBody>
      </p:sp>
      <p:sp>
        <p:nvSpPr>
          <p:cNvPr id="1006" name="Google Shape;1006;p9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9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Layer 0 : Le socle commun</a:t>
            </a:r>
            <a:endParaRPr/>
          </a:p>
        </p:txBody>
      </p:sp>
      <p:sp>
        <p:nvSpPr>
          <p:cNvPr id="1012" name="Google Shape;1012;p93"/>
          <p:cNvSpPr txBox="1">
            <a:spLocks noGrp="1"/>
          </p:cNvSpPr>
          <p:nvPr>
            <p:ph type="body" idx="1"/>
          </p:nvPr>
        </p:nvSpPr>
        <p:spPr>
          <a:xfrm>
            <a:off x="1297500" y="1262750"/>
            <a:ext cx="7038900" cy="1018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fr"/>
              <a:t>Le layer 0 est l’ensemble des composants communs permettant à toute blockchain de fonctionner.</a:t>
            </a:r>
            <a:endParaRPr/>
          </a:p>
          <a:p>
            <a:pPr marL="0" lvl="0" indent="0" algn="l" rtl="0">
              <a:spcBef>
                <a:spcPts val="1200"/>
              </a:spcBef>
              <a:spcAft>
                <a:spcPts val="1200"/>
              </a:spcAft>
              <a:buNone/>
            </a:pPr>
            <a:r>
              <a:rPr lang="fr"/>
              <a:t>Elle va regrouper les éléments suivants : </a:t>
            </a:r>
            <a:endParaRPr/>
          </a:p>
        </p:txBody>
      </p:sp>
      <p:sp>
        <p:nvSpPr>
          <p:cNvPr id="1013" name="Google Shape;1013;p93"/>
          <p:cNvSpPr/>
          <p:nvPr/>
        </p:nvSpPr>
        <p:spPr>
          <a:xfrm>
            <a:off x="1653524" y="2280950"/>
            <a:ext cx="5823000" cy="4971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0</a:t>
            </a:r>
            <a:endParaRPr/>
          </a:p>
        </p:txBody>
      </p:sp>
      <p:sp>
        <p:nvSpPr>
          <p:cNvPr id="1014" name="Google Shape;1014;p93"/>
          <p:cNvSpPr/>
          <p:nvPr/>
        </p:nvSpPr>
        <p:spPr>
          <a:xfrm>
            <a:off x="3141925" y="2806525"/>
            <a:ext cx="1413600" cy="497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Les noeuds</a:t>
            </a:r>
            <a:endParaRPr/>
          </a:p>
        </p:txBody>
      </p:sp>
      <p:sp>
        <p:nvSpPr>
          <p:cNvPr id="1015" name="Google Shape;1015;p93"/>
          <p:cNvSpPr/>
          <p:nvPr/>
        </p:nvSpPr>
        <p:spPr>
          <a:xfrm>
            <a:off x="6090826" y="2806525"/>
            <a:ext cx="1385700" cy="497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Les serveurs</a:t>
            </a:r>
            <a:endParaRPr/>
          </a:p>
        </p:txBody>
      </p:sp>
      <p:sp>
        <p:nvSpPr>
          <p:cNvPr id="1016" name="Google Shape;1016;p93"/>
          <p:cNvSpPr/>
          <p:nvPr/>
        </p:nvSpPr>
        <p:spPr>
          <a:xfrm>
            <a:off x="4630326" y="2806525"/>
            <a:ext cx="1385700" cy="497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Les mineurs</a:t>
            </a:r>
            <a:endParaRPr/>
          </a:p>
        </p:txBody>
      </p:sp>
      <p:sp>
        <p:nvSpPr>
          <p:cNvPr id="1017" name="Google Shape;1017;p93"/>
          <p:cNvSpPr/>
          <p:nvPr/>
        </p:nvSpPr>
        <p:spPr>
          <a:xfrm>
            <a:off x="1653525" y="2806525"/>
            <a:ext cx="1413600" cy="497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Le réseau</a:t>
            </a:r>
            <a:endParaRPr/>
          </a:p>
        </p:txBody>
      </p:sp>
      <p:sp>
        <p:nvSpPr>
          <p:cNvPr id="1018" name="Google Shape;1018;p93"/>
          <p:cNvSpPr/>
          <p:nvPr/>
        </p:nvSpPr>
        <p:spPr>
          <a:xfrm>
            <a:off x="6076875" y="3332076"/>
            <a:ext cx="1413600" cy="14730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Permettent de faire fonctionner les noeuds et la partie applicative</a:t>
            </a:r>
            <a:endParaRPr/>
          </a:p>
        </p:txBody>
      </p:sp>
      <p:sp>
        <p:nvSpPr>
          <p:cNvPr id="1019" name="Google Shape;1019;p93"/>
          <p:cNvSpPr/>
          <p:nvPr/>
        </p:nvSpPr>
        <p:spPr>
          <a:xfrm>
            <a:off x="4602425" y="3332100"/>
            <a:ext cx="1413600" cy="14730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Interagissent avec les protocoles</a:t>
            </a:r>
            <a:endParaRPr/>
          </a:p>
        </p:txBody>
      </p:sp>
      <p:sp>
        <p:nvSpPr>
          <p:cNvPr id="1020" name="Google Shape;1020;p93"/>
          <p:cNvSpPr/>
          <p:nvPr/>
        </p:nvSpPr>
        <p:spPr>
          <a:xfrm>
            <a:off x="3141781" y="3332075"/>
            <a:ext cx="1413600" cy="14730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Permettent de confirmer et valider les transactions</a:t>
            </a:r>
            <a:endParaRPr/>
          </a:p>
        </p:txBody>
      </p:sp>
      <p:sp>
        <p:nvSpPr>
          <p:cNvPr id="1021" name="Google Shape;1021;p93"/>
          <p:cNvSpPr/>
          <p:nvPr/>
        </p:nvSpPr>
        <p:spPr>
          <a:xfrm>
            <a:off x="1653525" y="3332075"/>
            <a:ext cx="1413600" cy="14730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Internet</a:t>
            </a:r>
            <a:endParaRPr/>
          </a:p>
        </p:txBody>
      </p:sp>
      <p:sp>
        <p:nvSpPr>
          <p:cNvPr id="1022" name="Google Shape;1022;p9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5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publiques</a:t>
            </a:r>
            <a:endParaRPr/>
          </a:p>
          <a:p>
            <a:pPr marL="0" lvl="0" indent="0" algn="l" rtl="0">
              <a:spcBef>
                <a:spcPts val="0"/>
              </a:spcBef>
              <a:spcAft>
                <a:spcPts val="0"/>
              </a:spcAft>
              <a:buNone/>
            </a:pPr>
            <a:endParaRPr/>
          </a:p>
        </p:txBody>
      </p:sp>
      <p:sp>
        <p:nvSpPr>
          <p:cNvPr id="712" name="Google Shape;712;p58"/>
          <p:cNvSpPr txBox="1">
            <a:spLocks noGrp="1"/>
          </p:cNvSpPr>
          <p:nvPr>
            <p:ph type="body" idx="1"/>
          </p:nvPr>
        </p:nvSpPr>
        <p:spPr>
          <a:xfrm>
            <a:off x="947650" y="1561400"/>
            <a:ext cx="3777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Définition : DLT :</a:t>
            </a:r>
            <a:endParaRPr/>
          </a:p>
          <a:p>
            <a:pPr marL="0" lvl="0" indent="0" algn="just" rtl="0">
              <a:spcBef>
                <a:spcPts val="1200"/>
              </a:spcBef>
              <a:spcAft>
                <a:spcPts val="0"/>
              </a:spcAft>
              <a:buNone/>
            </a:pPr>
            <a:r>
              <a:rPr lang="fr"/>
              <a:t>Distributed Ledger Technology</a:t>
            </a:r>
            <a:endParaRPr/>
          </a:p>
          <a:p>
            <a:pPr marL="0" lvl="0" indent="0" algn="just" rtl="0">
              <a:spcBef>
                <a:spcPts val="1200"/>
              </a:spcBef>
              <a:spcAft>
                <a:spcPts val="1200"/>
              </a:spcAft>
              <a:buNone/>
            </a:pPr>
            <a:r>
              <a:rPr lang="fr"/>
              <a:t>Système numérique d’enregistrement des transactions de biens dans lequel les transactions et leurs détails sont enregistrés à plusieurs endroits en même temps.</a:t>
            </a:r>
            <a:endParaRPr/>
          </a:p>
        </p:txBody>
      </p:sp>
      <p:pic>
        <p:nvPicPr>
          <p:cNvPr id="713" name="Google Shape;713;p58"/>
          <p:cNvPicPr preferRelativeResize="0"/>
          <p:nvPr/>
        </p:nvPicPr>
        <p:blipFill>
          <a:blip r:embed="rId3">
            <a:alphaModFix/>
          </a:blip>
          <a:stretch>
            <a:fillRect/>
          </a:stretch>
        </p:blipFill>
        <p:spPr>
          <a:xfrm>
            <a:off x="4799175" y="1561400"/>
            <a:ext cx="4070700" cy="1961783"/>
          </a:xfrm>
          <a:prstGeom prst="rect">
            <a:avLst/>
          </a:prstGeom>
          <a:noFill/>
          <a:ln>
            <a:noFill/>
          </a:ln>
        </p:spPr>
      </p:pic>
      <p:sp>
        <p:nvSpPr>
          <p:cNvPr id="714" name="Google Shape;714;p5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9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Layer 0 : Le socle commun</a:t>
            </a:r>
            <a:endParaRPr/>
          </a:p>
        </p:txBody>
      </p:sp>
      <p:sp>
        <p:nvSpPr>
          <p:cNvPr id="1028" name="Google Shape;1028;p9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Ces composants de base vont permettre le fonctionnement d’une blockchain de manière décentralisée et connectée. Chaque module est indispensable à la stabilité d’une blockchain.</a:t>
            </a:r>
            <a:endParaRPr/>
          </a:p>
          <a:p>
            <a:pPr marL="0" lvl="0" indent="0" algn="ctr" rtl="0">
              <a:spcBef>
                <a:spcPts val="1200"/>
              </a:spcBef>
              <a:spcAft>
                <a:spcPts val="1200"/>
              </a:spcAft>
              <a:buNone/>
            </a:pPr>
            <a:r>
              <a:rPr lang="fr"/>
              <a:t>Le layer 0 est le noyau d’une blockchain.</a:t>
            </a:r>
            <a:endParaRPr/>
          </a:p>
        </p:txBody>
      </p:sp>
      <p:sp>
        <p:nvSpPr>
          <p:cNvPr id="1029" name="Google Shape;1029;p9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9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protocoles de Layer 0</a:t>
            </a:r>
            <a:endParaRPr/>
          </a:p>
        </p:txBody>
      </p:sp>
      <p:sp>
        <p:nvSpPr>
          <p:cNvPr id="1035" name="Google Shape;1035;p9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Les “protocoles de Layer 0” sont des ensembles de fonctionnalités qui vont s’intégrer au layer 0 sans avoir à créer un layer de niveau supérieur. </a:t>
            </a:r>
            <a:endParaRPr/>
          </a:p>
          <a:p>
            <a:pPr marL="0" lvl="0" indent="0" algn="just" rtl="0">
              <a:spcBef>
                <a:spcPts val="1200"/>
              </a:spcBef>
              <a:spcAft>
                <a:spcPts val="1200"/>
              </a:spcAft>
              <a:buNone/>
            </a:pPr>
            <a:r>
              <a:rPr lang="fr"/>
              <a:t>Ils ont pour but de résoudre des problèmes récurrents comme : </a:t>
            </a:r>
            <a:endParaRPr/>
          </a:p>
        </p:txBody>
      </p:sp>
      <p:sp>
        <p:nvSpPr>
          <p:cNvPr id="1036" name="Google Shape;1036;p95"/>
          <p:cNvSpPr/>
          <p:nvPr/>
        </p:nvSpPr>
        <p:spPr>
          <a:xfrm>
            <a:off x="1652238" y="2692189"/>
            <a:ext cx="1729500" cy="13473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 scalabilité</a:t>
            </a:r>
            <a:endParaRPr/>
          </a:p>
          <a:p>
            <a:pPr marL="0" lvl="0" indent="0" algn="ctr" rtl="0">
              <a:spcBef>
                <a:spcPts val="0"/>
              </a:spcBef>
              <a:spcAft>
                <a:spcPts val="0"/>
              </a:spcAft>
              <a:buNone/>
            </a:pPr>
            <a:r>
              <a:rPr lang="fr"/>
              <a:t>(vitesse des transactions sur la blockchain)</a:t>
            </a:r>
            <a:endParaRPr/>
          </a:p>
        </p:txBody>
      </p:sp>
      <p:sp>
        <p:nvSpPr>
          <p:cNvPr id="1037" name="Google Shape;1037;p95"/>
          <p:cNvSpPr/>
          <p:nvPr/>
        </p:nvSpPr>
        <p:spPr>
          <a:xfrm>
            <a:off x="3625325" y="2692205"/>
            <a:ext cx="1729500" cy="13473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L’interopérabilité</a:t>
            </a:r>
            <a:endParaRPr/>
          </a:p>
          <a:p>
            <a:pPr marL="0" lvl="0" indent="0" algn="ctr" rtl="0">
              <a:spcBef>
                <a:spcPts val="0"/>
              </a:spcBef>
              <a:spcAft>
                <a:spcPts val="0"/>
              </a:spcAft>
              <a:buNone/>
            </a:pPr>
            <a:r>
              <a:rPr lang="fr"/>
              <a:t>(communication entre les blockchains)</a:t>
            </a:r>
            <a:endParaRPr/>
          </a:p>
        </p:txBody>
      </p:sp>
      <p:sp>
        <p:nvSpPr>
          <p:cNvPr id="1038" name="Google Shape;1038;p95"/>
          <p:cNvSpPr/>
          <p:nvPr/>
        </p:nvSpPr>
        <p:spPr>
          <a:xfrm>
            <a:off x="5598390" y="2692205"/>
            <a:ext cx="1729500" cy="13473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 sécurité</a:t>
            </a:r>
            <a:endParaRPr/>
          </a:p>
        </p:txBody>
      </p:sp>
      <p:sp>
        <p:nvSpPr>
          <p:cNvPr id="1039" name="Google Shape;1039;p9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9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protocoles de Layer 0</a:t>
            </a:r>
            <a:endParaRPr/>
          </a:p>
        </p:txBody>
      </p:sp>
      <p:sp>
        <p:nvSpPr>
          <p:cNvPr id="1045" name="Google Shape;1045;p96"/>
          <p:cNvSpPr txBox="1">
            <a:spLocks noGrp="1"/>
          </p:cNvSpPr>
          <p:nvPr>
            <p:ph type="body" idx="1"/>
          </p:nvPr>
        </p:nvSpPr>
        <p:spPr>
          <a:xfrm>
            <a:off x="835500" y="1307850"/>
            <a:ext cx="7778400" cy="1446900"/>
          </a:xfrm>
          <a:prstGeom prst="rect">
            <a:avLst/>
          </a:prstGeom>
        </p:spPr>
        <p:txBody>
          <a:bodyPr spcFirstLastPara="1" wrap="square" lIns="91425" tIns="91425" rIns="91425" bIns="91425" anchor="t" anchorCtr="0">
            <a:normAutofit fontScale="77500" lnSpcReduction="20000"/>
          </a:bodyPr>
          <a:lstStyle/>
          <a:p>
            <a:pPr marL="0" lvl="0" indent="0" algn="just" rtl="0">
              <a:spcBef>
                <a:spcPts val="1400"/>
              </a:spcBef>
              <a:spcAft>
                <a:spcPts val="0"/>
              </a:spcAft>
              <a:buNone/>
            </a:pPr>
            <a:r>
              <a:rPr lang="fr" sz="1350">
                <a:solidFill>
                  <a:srgbClr val="FFFFFF"/>
                </a:solidFill>
              </a:rPr>
              <a:t>Au lieu de créer des couches supplémentaires pour résoudre ces problèmes, les développeurs ont décidé de prendre le problème à l’envers. </a:t>
            </a:r>
            <a:endParaRPr sz="1350">
              <a:solidFill>
                <a:srgbClr val="FFFFFF"/>
              </a:solidFill>
            </a:endParaRPr>
          </a:p>
          <a:p>
            <a:pPr marL="0" lvl="0" indent="0" algn="just" rtl="0">
              <a:spcBef>
                <a:spcPts val="2000"/>
              </a:spcBef>
              <a:spcAft>
                <a:spcPts val="2000"/>
              </a:spcAft>
              <a:buNone/>
            </a:pPr>
            <a:r>
              <a:rPr lang="fr" sz="1350">
                <a:solidFill>
                  <a:srgbClr val="FFFFFF"/>
                </a:solidFill>
              </a:rPr>
              <a:t>Ils vont développer au maximum les fonctionnalités d’un layer jusqu’à ce que  le besoin de créer une nouvelle couche soit nécessaire.</a:t>
            </a:r>
            <a:endParaRPr>
              <a:solidFill>
                <a:srgbClr val="FFFFFF"/>
              </a:solidFill>
            </a:endParaRPr>
          </a:p>
        </p:txBody>
      </p:sp>
      <p:sp>
        <p:nvSpPr>
          <p:cNvPr id="1046" name="Google Shape;1046;p96"/>
          <p:cNvSpPr/>
          <p:nvPr/>
        </p:nvSpPr>
        <p:spPr>
          <a:xfrm>
            <a:off x="393350" y="3277650"/>
            <a:ext cx="1606800" cy="15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Créer une blockchain plus facilement à l’aide d’un SDK</a:t>
            </a:r>
            <a:endParaRPr/>
          </a:p>
        </p:txBody>
      </p:sp>
      <p:sp>
        <p:nvSpPr>
          <p:cNvPr id="1047" name="Google Shape;1047;p96"/>
          <p:cNvSpPr/>
          <p:nvPr/>
        </p:nvSpPr>
        <p:spPr>
          <a:xfrm>
            <a:off x="2071726" y="3277650"/>
            <a:ext cx="1606800" cy="15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Faciliter la communication entre les différentes blockchain qui utilisent la même base</a:t>
            </a:r>
            <a:endParaRPr/>
          </a:p>
        </p:txBody>
      </p:sp>
      <p:sp>
        <p:nvSpPr>
          <p:cNvPr id="1048" name="Google Shape;1048;p96"/>
          <p:cNvSpPr/>
          <p:nvPr/>
        </p:nvSpPr>
        <p:spPr>
          <a:xfrm>
            <a:off x="3750100" y="3277650"/>
            <a:ext cx="1606800" cy="15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Utiliser le même système de consensus</a:t>
            </a:r>
            <a:endParaRPr/>
          </a:p>
        </p:txBody>
      </p:sp>
      <p:sp>
        <p:nvSpPr>
          <p:cNvPr id="1049" name="Google Shape;1049;p96"/>
          <p:cNvSpPr/>
          <p:nvPr/>
        </p:nvSpPr>
        <p:spPr>
          <a:xfrm>
            <a:off x="5428475" y="3277650"/>
            <a:ext cx="1606800" cy="15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Utiliser le même système de stockage d’information</a:t>
            </a:r>
            <a:endParaRPr/>
          </a:p>
        </p:txBody>
      </p:sp>
      <p:sp>
        <p:nvSpPr>
          <p:cNvPr id="1050" name="Google Shape;1050;p96"/>
          <p:cNvSpPr/>
          <p:nvPr/>
        </p:nvSpPr>
        <p:spPr>
          <a:xfrm>
            <a:off x="7106850" y="3277650"/>
            <a:ext cx="1606800" cy="157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Améliorer la sécurité d’une infrastructure sans devoir forcément la gérer</a:t>
            </a:r>
            <a:endParaRPr/>
          </a:p>
        </p:txBody>
      </p:sp>
      <p:sp>
        <p:nvSpPr>
          <p:cNvPr id="1051" name="Google Shape;1051;p96"/>
          <p:cNvSpPr/>
          <p:nvPr/>
        </p:nvSpPr>
        <p:spPr>
          <a:xfrm>
            <a:off x="393450" y="2855500"/>
            <a:ext cx="1606800" cy="3213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Scalabilité</a:t>
            </a:r>
            <a:endParaRPr/>
          </a:p>
        </p:txBody>
      </p:sp>
      <p:sp>
        <p:nvSpPr>
          <p:cNvPr id="1052" name="Google Shape;1052;p96"/>
          <p:cNvSpPr/>
          <p:nvPr/>
        </p:nvSpPr>
        <p:spPr>
          <a:xfrm>
            <a:off x="2071725" y="2855500"/>
            <a:ext cx="4963500" cy="3213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Interopérabilité</a:t>
            </a:r>
            <a:endParaRPr/>
          </a:p>
        </p:txBody>
      </p:sp>
      <p:sp>
        <p:nvSpPr>
          <p:cNvPr id="1053" name="Google Shape;1053;p96"/>
          <p:cNvSpPr/>
          <p:nvPr/>
        </p:nvSpPr>
        <p:spPr>
          <a:xfrm>
            <a:off x="7106700" y="2855500"/>
            <a:ext cx="1606800" cy="3213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Sécurité</a:t>
            </a:r>
            <a:endParaRPr/>
          </a:p>
        </p:txBody>
      </p:sp>
      <p:sp>
        <p:nvSpPr>
          <p:cNvPr id="1054" name="Google Shape;1054;p9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9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protocoles de Layer 0</a:t>
            </a:r>
            <a:endParaRPr/>
          </a:p>
        </p:txBody>
      </p:sp>
      <p:sp>
        <p:nvSpPr>
          <p:cNvPr id="1060" name="Google Shape;1060;p97"/>
          <p:cNvSpPr/>
          <p:nvPr/>
        </p:nvSpPr>
        <p:spPr>
          <a:xfrm>
            <a:off x="1108408" y="1941698"/>
            <a:ext cx="1268400" cy="993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Cosmos</a:t>
            </a:r>
            <a:endParaRPr/>
          </a:p>
          <a:p>
            <a:pPr marL="0" lvl="0" indent="0" algn="ctr" rtl="0">
              <a:spcBef>
                <a:spcPts val="0"/>
              </a:spcBef>
              <a:spcAft>
                <a:spcPts val="0"/>
              </a:spcAft>
              <a:buNone/>
            </a:pPr>
            <a:r>
              <a:rPr lang="fr"/>
              <a:t>(ATOM)</a:t>
            </a:r>
            <a:endParaRPr/>
          </a:p>
        </p:txBody>
      </p:sp>
      <p:sp>
        <p:nvSpPr>
          <p:cNvPr id="1061" name="Google Shape;1061;p97"/>
          <p:cNvSpPr/>
          <p:nvPr/>
        </p:nvSpPr>
        <p:spPr>
          <a:xfrm>
            <a:off x="550593" y="1760948"/>
            <a:ext cx="768900" cy="3273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BNB Chain</a:t>
            </a:r>
            <a:endParaRPr sz="1000"/>
          </a:p>
        </p:txBody>
      </p:sp>
      <p:sp>
        <p:nvSpPr>
          <p:cNvPr id="1062" name="Google Shape;1062;p97"/>
          <p:cNvSpPr/>
          <p:nvPr/>
        </p:nvSpPr>
        <p:spPr>
          <a:xfrm>
            <a:off x="470493" y="2690748"/>
            <a:ext cx="929100" cy="3273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Tendermint Core</a:t>
            </a:r>
            <a:endParaRPr sz="1000"/>
          </a:p>
        </p:txBody>
      </p:sp>
      <p:sp>
        <p:nvSpPr>
          <p:cNvPr id="1063" name="Google Shape;1063;p97"/>
          <p:cNvSpPr/>
          <p:nvPr/>
        </p:nvSpPr>
        <p:spPr>
          <a:xfrm>
            <a:off x="2017169" y="1760941"/>
            <a:ext cx="1268400" cy="4926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IBC</a:t>
            </a:r>
            <a:endParaRPr sz="1000"/>
          </a:p>
          <a:p>
            <a:pPr marL="0" lvl="0" indent="0" algn="ctr" rtl="0">
              <a:spcBef>
                <a:spcPts val="0"/>
              </a:spcBef>
              <a:spcAft>
                <a:spcPts val="0"/>
              </a:spcAft>
              <a:buNone/>
            </a:pPr>
            <a:r>
              <a:rPr lang="fr" sz="1000"/>
              <a:t>(Inter Blockchain Communication)</a:t>
            </a:r>
            <a:endParaRPr sz="1000"/>
          </a:p>
        </p:txBody>
      </p:sp>
      <p:sp>
        <p:nvSpPr>
          <p:cNvPr id="1064" name="Google Shape;1064;p97"/>
          <p:cNvSpPr/>
          <p:nvPr/>
        </p:nvSpPr>
        <p:spPr>
          <a:xfrm>
            <a:off x="1716183" y="2773398"/>
            <a:ext cx="1048500" cy="3273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Cosmos SDK</a:t>
            </a:r>
            <a:endParaRPr sz="1000"/>
          </a:p>
        </p:txBody>
      </p:sp>
      <p:sp>
        <p:nvSpPr>
          <p:cNvPr id="1065" name="Google Shape;1065;p97"/>
          <p:cNvSpPr/>
          <p:nvPr/>
        </p:nvSpPr>
        <p:spPr>
          <a:xfrm>
            <a:off x="3806571" y="3416649"/>
            <a:ext cx="1268400" cy="993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Polkadot</a:t>
            </a:r>
            <a:endParaRPr/>
          </a:p>
          <a:p>
            <a:pPr marL="0" lvl="0" indent="0" algn="ctr" rtl="0">
              <a:spcBef>
                <a:spcPts val="0"/>
              </a:spcBef>
              <a:spcAft>
                <a:spcPts val="0"/>
              </a:spcAft>
              <a:buNone/>
            </a:pPr>
            <a:r>
              <a:rPr lang="fr"/>
              <a:t>(DOT)</a:t>
            </a:r>
            <a:endParaRPr/>
          </a:p>
        </p:txBody>
      </p:sp>
      <p:sp>
        <p:nvSpPr>
          <p:cNvPr id="1066" name="Google Shape;1066;p97"/>
          <p:cNvSpPr/>
          <p:nvPr/>
        </p:nvSpPr>
        <p:spPr>
          <a:xfrm>
            <a:off x="4797214" y="3910800"/>
            <a:ext cx="854100" cy="4218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Relay chain</a:t>
            </a:r>
            <a:endParaRPr sz="1000"/>
          </a:p>
        </p:txBody>
      </p:sp>
      <p:sp>
        <p:nvSpPr>
          <p:cNvPr id="1067" name="Google Shape;1067;p97"/>
          <p:cNvSpPr/>
          <p:nvPr/>
        </p:nvSpPr>
        <p:spPr>
          <a:xfrm>
            <a:off x="3470700" y="3229650"/>
            <a:ext cx="1101300" cy="3273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Substrate</a:t>
            </a:r>
            <a:endParaRPr sz="1000"/>
          </a:p>
          <a:p>
            <a:pPr marL="0" lvl="0" indent="0" algn="ctr" rtl="0">
              <a:spcBef>
                <a:spcPts val="0"/>
              </a:spcBef>
              <a:spcAft>
                <a:spcPts val="0"/>
              </a:spcAft>
              <a:buNone/>
            </a:pPr>
            <a:r>
              <a:rPr lang="fr" sz="1000"/>
              <a:t>(Polkadot SDK)</a:t>
            </a:r>
            <a:endParaRPr sz="1000"/>
          </a:p>
        </p:txBody>
      </p:sp>
      <p:sp>
        <p:nvSpPr>
          <p:cNvPr id="1068" name="Google Shape;1068;p97"/>
          <p:cNvSpPr/>
          <p:nvPr/>
        </p:nvSpPr>
        <p:spPr>
          <a:xfrm>
            <a:off x="3138349" y="4159451"/>
            <a:ext cx="1048500" cy="3510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Cross-chain Message</a:t>
            </a:r>
            <a:endParaRPr sz="1000"/>
          </a:p>
        </p:txBody>
      </p:sp>
      <p:sp>
        <p:nvSpPr>
          <p:cNvPr id="1069" name="Google Shape;1069;p97"/>
          <p:cNvSpPr/>
          <p:nvPr/>
        </p:nvSpPr>
        <p:spPr>
          <a:xfrm>
            <a:off x="6349021" y="1861049"/>
            <a:ext cx="1268400" cy="993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Avalanche</a:t>
            </a:r>
            <a:endParaRPr/>
          </a:p>
          <a:p>
            <a:pPr marL="0" lvl="0" indent="0" algn="ctr" rtl="0">
              <a:spcBef>
                <a:spcPts val="0"/>
              </a:spcBef>
              <a:spcAft>
                <a:spcPts val="0"/>
              </a:spcAft>
              <a:buNone/>
            </a:pPr>
            <a:r>
              <a:rPr lang="fr"/>
              <a:t>(AVAX)</a:t>
            </a:r>
            <a:endParaRPr/>
          </a:p>
        </p:txBody>
      </p:sp>
      <p:sp>
        <p:nvSpPr>
          <p:cNvPr id="1070" name="Google Shape;1070;p97"/>
          <p:cNvSpPr/>
          <p:nvPr/>
        </p:nvSpPr>
        <p:spPr>
          <a:xfrm>
            <a:off x="5939838" y="2688050"/>
            <a:ext cx="1101300" cy="3273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Conception Cascade</a:t>
            </a:r>
            <a:endParaRPr sz="1000"/>
          </a:p>
        </p:txBody>
      </p:sp>
      <p:sp>
        <p:nvSpPr>
          <p:cNvPr id="1071" name="Google Shape;1071;p97"/>
          <p:cNvSpPr/>
          <p:nvPr/>
        </p:nvSpPr>
        <p:spPr>
          <a:xfrm>
            <a:off x="7287900" y="2503050"/>
            <a:ext cx="1048500" cy="4926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Subnets</a:t>
            </a:r>
            <a:endParaRPr sz="1000"/>
          </a:p>
          <a:p>
            <a:pPr marL="0" lvl="0" indent="0" algn="ctr" rtl="0">
              <a:spcBef>
                <a:spcPts val="0"/>
              </a:spcBef>
              <a:spcAft>
                <a:spcPts val="0"/>
              </a:spcAft>
              <a:buNone/>
            </a:pPr>
            <a:r>
              <a:rPr lang="fr" sz="1000"/>
              <a:t>(blockchains spécialisées)</a:t>
            </a:r>
            <a:endParaRPr sz="1000"/>
          </a:p>
        </p:txBody>
      </p:sp>
      <p:sp>
        <p:nvSpPr>
          <p:cNvPr id="1072" name="Google Shape;1072;p9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Cas d’étude : COSMOS</a:t>
            </a:r>
            <a:endParaRPr/>
          </a:p>
        </p:txBody>
      </p:sp>
      <p:pic>
        <p:nvPicPr>
          <p:cNvPr id="1078" name="Google Shape;1078;p98"/>
          <p:cNvPicPr preferRelativeResize="0"/>
          <p:nvPr/>
        </p:nvPicPr>
        <p:blipFill>
          <a:blip r:embed="rId3">
            <a:alphaModFix/>
          </a:blip>
          <a:stretch>
            <a:fillRect/>
          </a:stretch>
        </p:blipFill>
        <p:spPr>
          <a:xfrm>
            <a:off x="406050" y="1937146"/>
            <a:ext cx="2691826" cy="1791975"/>
          </a:xfrm>
          <a:prstGeom prst="rect">
            <a:avLst/>
          </a:prstGeom>
          <a:noFill/>
          <a:ln>
            <a:noFill/>
          </a:ln>
        </p:spPr>
      </p:pic>
      <p:pic>
        <p:nvPicPr>
          <p:cNvPr id="1079" name="Google Shape;1079;p98"/>
          <p:cNvPicPr preferRelativeResize="0"/>
          <p:nvPr/>
        </p:nvPicPr>
        <p:blipFill>
          <a:blip r:embed="rId4">
            <a:alphaModFix/>
          </a:blip>
          <a:stretch>
            <a:fillRect/>
          </a:stretch>
        </p:blipFill>
        <p:spPr>
          <a:xfrm>
            <a:off x="3303900" y="1307850"/>
            <a:ext cx="5702400" cy="3330124"/>
          </a:xfrm>
          <a:prstGeom prst="rect">
            <a:avLst/>
          </a:prstGeom>
          <a:noFill/>
          <a:ln>
            <a:noFill/>
          </a:ln>
        </p:spPr>
      </p:pic>
      <p:sp>
        <p:nvSpPr>
          <p:cNvPr id="1080" name="Google Shape;1080;p9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9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protocoles de Layer 0</a:t>
            </a:r>
            <a:endParaRPr/>
          </a:p>
        </p:txBody>
      </p:sp>
      <p:sp>
        <p:nvSpPr>
          <p:cNvPr id="1086" name="Google Shape;1086;p9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sz="1350"/>
              <a:t>On observe que chaque blockchain et son écosystème repose sur le layer 0 mais dispose de son propre protocole du même niveau. </a:t>
            </a:r>
            <a:endParaRPr sz="1350"/>
          </a:p>
          <a:p>
            <a:pPr marL="0" lvl="0" indent="0" algn="just" rtl="0">
              <a:spcBef>
                <a:spcPts val="1200"/>
              </a:spcBef>
              <a:spcAft>
                <a:spcPts val="0"/>
              </a:spcAft>
              <a:buNone/>
            </a:pPr>
            <a:r>
              <a:rPr lang="fr" sz="1350"/>
              <a:t>C’est un modèle de conception qui permet soit de simplifier la création de nouvelles blockchains, soit de réutiliser des modèles existants parmis ceux déjà créées.</a:t>
            </a:r>
            <a:endParaRPr sz="1350"/>
          </a:p>
          <a:p>
            <a:pPr marL="0" lvl="0" indent="0" algn="just" rtl="0">
              <a:spcBef>
                <a:spcPts val="1200"/>
              </a:spcBef>
              <a:spcAft>
                <a:spcPts val="0"/>
              </a:spcAft>
              <a:buNone/>
            </a:pPr>
            <a:endParaRPr sz="1350"/>
          </a:p>
          <a:p>
            <a:pPr marL="0" lvl="0" indent="0" algn="just" rtl="0">
              <a:spcBef>
                <a:spcPts val="1200"/>
              </a:spcBef>
              <a:spcAft>
                <a:spcPts val="1200"/>
              </a:spcAft>
              <a:buNone/>
            </a:pPr>
            <a:r>
              <a:rPr lang="fr" sz="1350"/>
              <a:t>On les appelle également “blockchain d’infrastructure”</a:t>
            </a:r>
            <a:endParaRPr sz="1350"/>
          </a:p>
        </p:txBody>
      </p:sp>
      <p:sp>
        <p:nvSpPr>
          <p:cNvPr id="1087" name="Google Shape;1087;p9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0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protocoles de Layer 1</a:t>
            </a:r>
            <a:endParaRPr/>
          </a:p>
        </p:txBody>
      </p:sp>
      <p:sp>
        <p:nvSpPr>
          <p:cNvPr id="1093" name="Google Shape;1093;p100"/>
          <p:cNvSpPr txBox="1">
            <a:spLocks noGrp="1"/>
          </p:cNvSpPr>
          <p:nvPr>
            <p:ph type="body" idx="1"/>
          </p:nvPr>
        </p:nvSpPr>
        <p:spPr>
          <a:xfrm>
            <a:off x="1297500" y="1474950"/>
            <a:ext cx="7038900" cy="3003900"/>
          </a:xfrm>
          <a:prstGeom prst="rect">
            <a:avLst/>
          </a:prstGeom>
        </p:spPr>
        <p:txBody>
          <a:bodyPr spcFirstLastPara="1" wrap="square" lIns="91425" tIns="91425" rIns="91425" bIns="91425" anchor="t" anchorCtr="0">
            <a:normAutofit/>
          </a:bodyPr>
          <a:lstStyle/>
          <a:p>
            <a:pPr marL="0" lvl="0" indent="0" algn="just" rtl="0">
              <a:spcBef>
                <a:spcPts val="1400"/>
              </a:spcBef>
              <a:spcAft>
                <a:spcPts val="0"/>
              </a:spcAft>
              <a:buNone/>
            </a:pPr>
            <a:r>
              <a:rPr lang="fr" sz="1350">
                <a:solidFill>
                  <a:srgbClr val="FFFFFF"/>
                </a:solidFill>
              </a:rPr>
              <a:t>Les protocoles de layer 1 sont des blockchains indépendantes. Elles ne dépendent d’aucune autre couche supérieure pour fonctionner.</a:t>
            </a:r>
            <a:endParaRPr sz="1350">
              <a:solidFill>
                <a:srgbClr val="FFFFFF"/>
              </a:solidFill>
            </a:endParaRPr>
          </a:p>
          <a:p>
            <a:pPr marL="0" lvl="0" indent="0" algn="just" rtl="0">
              <a:spcBef>
                <a:spcPts val="2000"/>
              </a:spcBef>
              <a:spcAft>
                <a:spcPts val="0"/>
              </a:spcAft>
              <a:buNone/>
            </a:pPr>
            <a:r>
              <a:rPr lang="fr" sz="1350">
                <a:solidFill>
                  <a:srgbClr val="FFFFFF"/>
                </a:solidFill>
              </a:rPr>
              <a:t>Généralement les protocoles de layer 1 se servent du jeton mère de la blockchain pour payer les frais de transaction.</a:t>
            </a:r>
            <a:endParaRPr sz="1350">
              <a:solidFill>
                <a:srgbClr val="FFFFFF"/>
              </a:solidFill>
            </a:endParaRPr>
          </a:p>
          <a:p>
            <a:pPr marL="0" lvl="0" indent="0" algn="just" rtl="0">
              <a:spcBef>
                <a:spcPts val="2000"/>
              </a:spcBef>
              <a:spcAft>
                <a:spcPts val="2000"/>
              </a:spcAft>
              <a:buNone/>
            </a:pPr>
            <a:endParaRPr sz="1350">
              <a:solidFill>
                <a:srgbClr val="FFFFFF"/>
              </a:solidFill>
            </a:endParaRPr>
          </a:p>
        </p:txBody>
      </p:sp>
      <p:sp>
        <p:nvSpPr>
          <p:cNvPr id="1094" name="Google Shape;1094;p100"/>
          <p:cNvSpPr/>
          <p:nvPr/>
        </p:nvSpPr>
        <p:spPr>
          <a:xfrm>
            <a:off x="1027833" y="3485848"/>
            <a:ext cx="1268400" cy="993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Bitcoin</a:t>
            </a:r>
            <a:endParaRPr/>
          </a:p>
          <a:p>
            <a:pPr marL="0" lvl="0" indent="0" algn="ctr" rtl="0">
              <a:spcBef>
                <a:spcPts val="0"/>
              </a:spcBef>
              <a:spcAft>
                <a:spcPts val="0"/>
              </a:spcAft>
              <a:buNone/>
            </a:pPr>
            <a:r>
              <a:rPr lang="fr"/>
              <a:t>(BTC)</a:t>
            </a:r>
            <a:endParaRPr/>
          </a:p>
        </p:txBody>
      </p:sp>
      <p:sp>
        <p:nvSpPr>
          <p:cNvPr id="1095" name="Google Shape;1095;p100"/>
          <p:cNvSpPr/>
          <p:nvPr/>
        </p:nvSpPr>
        <p:spPr>
          <a:xfrm>
            <a:off x="4102183" y="3485848"/>
            <a:ext cx="1268400" cy="993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Ethereum</a:t>
            </a:r>
            <a:endParaRPr/>
          </a:p>
          <a:p>
            <a:pPr marL="0" lvl="0" indent="0" algn="ctr" rtl="0">
              <a:spcBef>
                <a:spcPts val="0"/>
              </a:spcBef>
              <a:spcAft>
                <a:spcPts val="0"/>
              </a:spcAft>
              <a:buNone/>
            </a:pPr>
            <a:r>
              <a:rPr lang="fr"/>
              <a:t>(ETH)</a:t>
            </a:r>
            <a:endParaRPr/>
          </a:p>
        </p:txBody>
      </p:sp>
      <p:sp>
        <p:nvSpPr>
          <p:cNvPr id="1096" name="Google Shape;1096;p100"/>
          <p:cNvSpPr/>
          <p:nvPr/>
        </p:nvSpPr>
        <p:spPr>
          <a:xfrm>
            <a:off x="7067988" y="3485848"/>
            <a:ext cx="1268400" cy="993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BNB Chain</a:t>
            </a:r>
            <a:endParaRPr/>
          </a:p>
          <a:p>
            <a:pPr marL="0" lvl="0" indent="0" algn="ctr" rtl="0">
              <a:spcBef>
                <a:spcPts val="0"/>
              </a:spcBef>
              <a:spcAft>
                <a:spcPts val="0"/>
              </a:spcAft>
              <a:buNone/>
            </a:pPr>
            <a:r>
              <a:rPr lang="fr"/>
              <a:t>(BNB)</a:t>
            </a:r>
            <a:endParaRPr/>
          </a:p>
        </p:txBody>
      </p:sp>
      <p:sp>
        <p:nvSpPr>
          <p:cNvPr id="1097" name="Google Shape;1097;p100"/>
          <p:cNvSpPr/>
          <p:nvPr/>
        </p:nvSpPr>
        <p:spPr>
          <a:xfrm>
            <a:off x="1027825" y="2895850"/>
            <a:ext cx="7308600" cy="4971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1</a:t>
            </a:r>
            <a:endParaRPr/>
          </a:p>
        </p:txBody>
      </p:sp>
      <p:sp>
        <p:nvSpPr>
          <p:cNvPr id="1098" name="Google Shape;1098;p100"/>
          <p:cNvSpPr/>
          <p:nvPr/>
        </p:nvSpPr>
        <p:spPr>
          <a:xfrm>
            <a:off x="1634923" y="4269760"/>
            <a:ext cx="1050600" cy="359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Proof-of-Work</a:t>
            </a:r>
            <a:endParaRPr sz="1000"/>
          </a:p>
        </p:txBody>
      </p:sp>
      <p:sp>
        <p:nvSpPr>
          <p:cNvPr id="1099" name="Google Shape;1099;p100"/>
          <p:cNvSpPr/>
          <p:nvPr/>
        </p:nvSpPr>
        <p:spPr>
          <a:xfrm>
            <a:off x="4696325" y="4269750"/>
            <a:ext cx="1146900" cy="359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Proof-of-Stake*</a:t>
            </a:r>
            <a:endParaRPr sz="1000"/>
          </a:p>
        </p:txBody>
      </p:sp>
      <p:sp>
        <p:nvSpPr>
          <p:cNvPr id="1100" name="Google Shape;1100;p100"/>
          <p:cNvSpPr txBox="1"/>
          <p:nvPr/>
        </p:nvSpPr>
        <p:spPr>
          <a:xfrm>
            <a:off x="7608600" y="4835700"/>
            <a:ext cx="1493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800">
                <a:solidFill>
                  <a:schemeClr val="lt1"/>
                </a:solidFill>
                <a:latin typeface="Lato"/>
                <a:ea typeface="Lato"/>
                <a:cs typeface="Lato"/>
                <a:sym typeface="Lato"/>
              </a:rPr>
              <a:t>*Depuis la MaJ “The Merge”</a:t>
            </a:r>
            <a:endParaRPr sz="800">
              <a:solidFill>
                <a:schemeClr val="lt1"/>
              </a:solidFill>
              <a:latin typeface="Lato"/>
              <a:ea typeface="Lato"/>
              <a:cs typeface="Lato"/>
              <a:sym typeface="Lato"/>
            </a:endParaRPr>
          </a:p>
        </p:txBody>
      </p:sp>
      <p:sp>
        <p:nvSpPr>
          <p:cNvPr id="1101" name="Google Shape;1101;p10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protocoles de layer 2</a:t>
            </a:r>
            <a:endParaRPr/>
          </a:p>
        </p:txBody>
      </p:sp>
      <p:sp>
        <p:nvSpPr>
          <p:cNvPr id="1107" name="Google Shape;1107;p101"/>
          <p:cNvSpPr txBox="1">
            <a:spLocks noGrp="1"/>
          </p:cNvSpPr>
          <p:nvPr>
            <p:ph type="body" idx="1"/>
          </p:nvPr>
        </p:nvSpPr>
        <p:spPr>
          <a:xfrm>
            <a:off x="1297500" y="1567550"/>
            <a:ext cx="7038900" cy="716400"/>
          </a:xfrm>
          <a:prstGeom prst="rect">
            <a:avLst/>
          </a:prstGeom>
        </p:spPr>
        <p:txBody>
          <a:bodyPr spcFirstLastPara="1" wrap="square" lIns="91425" tIns="91425" rIns="91425" bIns="91425" anchor="t" anchorCtr="0">
            <a:normAutofit fontScale="55000" lnSpcReduction="20000"/>
          </a:bodyPr>
          <a:lstStyle/>
          <a:p>
            <a:pPr marL="0" lvl="0" indent="0" algn="just" rtl="0">
              <a:spcBef>
                <a:spcPts val="1400"/>
              </a:spcBef>
              <a:spcAft>
                <a:spcPts val="2000"/>
              </a:spcAft>
              <a:buNone/>
            </a:pPr>
            <a:r>
              <a:rPr lang="fr" sz="1350">
                <a:solidFill>
                  <a:srgbClr val="FFFFFF"/>
                </a:solidFill>
              </a:rPr>
              <a:t>Les layers 2 en blockchain sont dépendants de la première couche et de leur blockchain mère. Leur but est de venir ajouter des fonctionnalités et des optimisations.</a:t>
            </a:r>
            <a:endParaRPr/>
          </a:p>
        </p:txBody>
      </p:sp>
      <p:sp>
        <p:nvSpPr>
          <p:cNvPr id="1108" name="Google Shape;1108;p101"/>
          <p:cNvSpPr/>
          <p:nvPr/>
        </p:nvSpPr>
        <p:spPr>
          <a:xfrm>
            <a:off x="1260450" y="3222943"/>
            <a:ext cx="1174800" cy="4281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Scalabilité</a:t>
            </a:r>
            <a:endParaRPr sz="1200"/>
          </a:p>
        </p:txBody>
      </p:sp>
      <p:sp>
        <p:nvSpPr>
          <p:cNvPr id="1109" name="Google Shape;1109;p101"/>
          <p:cNvSpPr/>
          <p:nvPr/>
        </p:nvSpPr>
        <p:spPr>
          <a:xfrm>
            <a:off x="3383105" y="3222950"/>
            <a:ext cx="2284200" cy="4281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Anonymat/pseudonymat</a:t>
            </a:r>
            <a:endParaRPr sz="1200"/>
          </a:p>
        </p:txBody>
      </p:sp>
      <p:sp>
        <p:nvSpPr>
          <p:cNvPr id="1110" name="Google Shape;1110;p101"/>
          <p:cNvSpPr/>
          <p:nvPr/>
        </p:nvSpPr>
        <p:spPr>
          <a:xfrm>
            <a:off x="6615150" y="3222949"/>
            <a:ext cx="1268400" cy="4281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Modularité</a:t>
            </a:r>
            <a:endParaRPr sz="1200"/>
          </a:p>
        </p:txBody>
      </p:sp>
      <p:sp>
        <p:nvSpPr>
          <p:cNvPr id="1111" name="Google Shape;1111;p101"/>
          <p:cNvSpPr/>
          <p:nvPr/>
        </p:nvSpPr>
        <p:spPr>
          <a:xfrm>
            <a:off x="917700" y="2263625"/>
            <a:ext cx="7308600" cy="4971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1</a:t>
            </a:r>
            <a:endParaRPr/>
          </a:p>
        </p:txBody>
      </p:sp>
      <p:sp>
        <p:nvSpPr>
          <p:cNvPr id="1112" name="Google Shape;1112;p101"/>
          <p:cNvSpPr/>
          <p:nvPr/>
        </p:nvSpPr>
        <p:spPr>
          <a:xfrm>
            <a:off x="1260448" y="2647944"/>
            <a:ext cx="6623100" cy="4971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2</a:t>
            </a:r>
            <a:endParaRPr/>
          </a:p>
        </p:txBody>
      </p:sp>
      <p:sp>
        <p:nvSpPr>
          <p:cNvPr id="1113" name="Google Shape;1113;p10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0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protocoles de layer 2</a:t>
            </a:r>
            <a:endParaRPr/>
          </a:p>
        </p:txBody>
      </p:sp>
      <p:sp>
        <p:nvSpPr>
          <p:cNvPr id="1119" name="Google Shape;1119;p102"/>
          <p:cNvSpPr txBox="1"/>
          <p:nvPr/>
        </p:nvSpPr>
        <p:spPr>
          <a:xfrm>
            <a:off x="801907" y="1627950"/>
            <a:ext cx="7716600" cy="87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400"/>
              </a:spcBef>
              <a:spcAft>
                <a:spcPts val="2000"/>
              </a:spcAft>
              <a:buNone/>
            </a:pPr>
            <a:r>
              <a:rPr lang="fr" sz="1350">
                <a:solidFill>
                  <a:schemeClr val="lt1"/>
                </a:solidFill>
                <a:latin typeface="Lato"/>
                <a:ea typeface="Lato"/>
                <a:cs typeface="Lato"/>
                <a:sym typeface="Lato"/>
              </a:rPr>
              <a:t>Au lieu d’utiliser la blockchain mère, les protocoles de layer 2 vont réaliser certaines opérations spécifiques pour éviter de surcharger la blockchain mère ou s’ils n’ont pas l’autorisation de travailler dessus.</a:t>
            </a:r>
            <a:endParaRPr sz="1500"/>
          </a:p>
        </p:txBody>
      </p:sp>
      <p:sp>
        <p:nvSpPr>
          <p:cNvPr id="1120" name="Google Shape;1120;p102"/>
          <p:cNvSpPr/>
          <p:nvPr/>
        </p:nvSpPr>
        <p:spPr>
          <a:xfrm>
            <a:off x="917700" y="2861127"/>
            <a:ext cx="7308600" cy="4971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1 : Bitcoin</a:t>
            </a:r>
            <a:endParaRPr/>
          </a:p>
        </p:txBody>
      </p:sp>
      <p:sp>
        <p:nvSpPr>
          <p:cNvPr id="1121" name="Google Shape;1121;p102"/>
          <p:cNvSpPr/>
          <p:nvPr/>
        </p:nvSpPr>
        <p:spPr>
          <a:xfrm>
            <a:off x="1260448" y="3245446"/>
            <a:ext cx="6623100" cy="4971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2 : Protocole Lightning Network</a:t>
            </a:r>
            <a:endParaRPr/>
          </a:p>
        </p:txBody>
      </p:sp>
      <p:sp>
        <p:nvSpPr>
          <p:cNvPr id="1122" name="Google Shape;1122;p102"/>
          <p:cNvSpPr/>
          <p:nvPr/>
        </p:nvSpPr>
        <p:spPr>
          <a:xfrm>
            <a:off x="3738320" y="3649081"/>
            <a:ext cx="2603400" cy="359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Transaction Off-chain</a:t>
            </a:r>
            <a:endParaRPr sz="1000"/>
          </a:p>
        </p:txBody>
      </p:sp>
      <p:sp>
        <p:nvSpPr>
          <p:cNvPr id="1123" name="Google Shape;1123;p102"/>
          <p:cNvSpPr/>
          <p:nvPr/>
        </p:nvSpPr>
        <p:spPr>
          <a:xfrm>
            <a:off x="3738320" y="4061775"/>
            <a:ext cx="2603400" cy="359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Scalabilité</a:t>
            </a:r>
            <a:endParaRPr sz="1000"/>
          </a:p>
        </p:txBody>
      </p:sp>
      <p:sp>
        <p:nvSpPr>
          <p:cNvPr id="1124" name="Google Shape;1124;p102"/>
          <p:cNvSpPr/>
          <p:nvPr/>
        </p:nvSpPr>
        <p:spPr>
          <a:xfrm>
            <a:off x="3738330" y="4474486"/>
            <a:ext cx="2603400" cy="359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Vitesse de transaction</a:t>
            </a:r>
            <a:endParaRPr sz="1000"/>
          </a:p>
        </p:txBody>
      </p:sp>
      <p:sp>
        <p:nvSpPr>
          <p:cNvPr id="1125" name="Google Shape;1125;p10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sidechains </a:t>
            </a:r>
            <a:endParaRPr/>
          </a:p>
        </p:txBody>
      </p:sp>
      <p:sp>
        <p:nvSpPr>
          <p:cNvPr id="1131" name="Google Shape;1131;p103"/>
          <p:cNvSpPr/>
          <p:nvPr/>
        </p:nvSpPr>
        <p:spPr>
          <a:xfrm>
            <a:off x="1266900" y="2958200"/>
            <a:ext cx="2580900" cy="4971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1 : Bitcoin</a:t>
            </a:r>
            <a:endParaRPr/>
          </a:p>
        </p:txBody>
      </p:sp>
      <p:sp>
        <p:nvSpPr>
          <p:cNvPr id="1132" name="Google Shape;1132;p103"/>
          <p:cNvSpPr/>
          <p:nvPr/>
        </p:nvSpPr>
        <p:spPr>
          <a:xfrm>
            <a:off x="1609648" y="3342525"/>
            <a:ext cx="1970700" cy="4971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2 : Protocole Lightning Network</a:t>
            </a:r>
            <a:endParaRPr/>
          </a:p>
        </p:txBody>
      </p:sp>
      <p:sp>
        <p:nvSpPr>
          <p:cNvPr id="1133" name="Google Shape;1133;p103"/>
          <p:cNvSpPr txBox="1"/>
          <p:nvPr/>
        </p:nvSpPr>
        <p:spPr>
          <a:xfrm>
            <a:off x="917700" y="1407275"/>
            <a:ext cx="7605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lt1"/>
                </a:solidFill>
                <a:latin typeface="Lato"/>
                <a:ea typeface="Lato"/>
                <a:cs typeface="Lato"/>
                <a:sym typeface="Lato"/>
              </a:rPr>
              <a:t>Les sidechains sont des blockchains construites en parallèle d’une autre blockchain mère alors que les protocoles de layer 2 sont construits sur la blockchain mère. Le concept date de 2014.</a:t>
            </a:r>
            <a:endParaRPr>
              <a:solidFill>
                <a:schemeClr val="lt1"/>
              </a:solidFill>
              <a:latin typeface="Lato"/>
              <a:ea typeface="Lato"/>
              <a:cs typeface="Lato"/>
              <a:sym typeface="Lato"/>
            </a:endParaRPr>
          </a:p>
        </p:txBody>
      </p:sp>
      <p:sp>
        <p:nvSpPr>
          <p:cNvPr id="1134" name="Google Shape;1134;p103"/>
          <p:cNvSpPr/>
          <p:nvPr/>
        </p:nvSpPr>
        <p:spPr>
          <a:xfrm>
            <a:off x="4572000" y="2122300"/>
            <a:ext cx="1758600" cy="2925900"/>
          </a:xfrm>
          <a:prstGeom prst="roundRect">
            <a:avLst>
              <a:gd name="adj" fmla="val 16667"/>
            </a:avLst>
          </a:prstGeom>
          <a:noFill/>
          <a:ln w="28575" cap="flat" cmpd="sng">
            <a:solidFill>
              <a:srgbClr val="FF0000"/>
            </a:solidFill>
            <a:prstDash val="dashDot"/>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fr" sz="1200">
                <a:solidFill>
                  <a:srgbClr val="FF0000"/>
                </a:solidFill>
              </a:rPr>
              <a:t>Blockchain mère</a:t>
            </a:r>
            <a:endParaRPr sz="1200">
              <a:solidFill>
                <a:srgbClr val="FF0000"/>
              </a:solidFill>
            </a:endParaRPr>
          </a:p>
          <a:p>
            <a:pPr marL="0" lvl="0" indent="0" algn="ctr" rtl="0">
              <a:spcBef>
                <a:spcPts val="0"/>
              </a:spcBef>
              <a:spcAft>
                <a:spcPts val="0"/>
              </a:spcAft>
              <a:buNone/>
            </a:pPr>
            <a:r>
              <a:rPr lang="fr" sz="1200">
                <a:solidFill>
                  <a:srgbClr val="FF0000"/>
                </a:solidFill>
              </a:rPr>
              <a:t>(mainchain)</a:t>
            </a:r>
            <a:endParaRPr sz="1200">
              <a:solidFill>
                <a:srgbClr val="FF0000"/>
              </a:solidFill>
            </a:endParaRPr>
          </a:p>
        </p:txBody>
      </p:sp>
      <p:sp>
        <p:nvSpPr>
          <p:cNvPr id="1135" name="Google Shape;1135;p103"/>
          <p:cNvSpPr/>
          <p:nvPr/>
        </p:nvSpPr>
        <p:spPr>
          <a:xfrm>
            <a:off x="5106000" y="3785279"/>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Id1</a:t>
            </a:r>
            <a:endParaRPr/>
          </a:p>
        </p:txBody>
      </p:sp>
      <p:sp>
        <p:nvSpPr>
          <p:cNvPr id="1136" name="Google Shape;1136;p103"/>
          <p:cNvSpPr/>
          <p:nvPr/>
        </p:nvSpPr>
        <p:spPr>
          <a:xfrm>
            <a:off x="5106000" y="2997054"/>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Id2</a:t>
            </a:r>
            <a:endParaRPr/>
          </a:p>
        </p:txBody>
      </p:sp>
      <p:sp>
        <p:nvSpPr>
          <p:cNvPr id="1137" name="Google Shape;1137;p103"/>
          <p:cNvSpPr/>
          <p:nvPr/>
        </p:nvSpPr>
        <p:spPr>
          <a:xfrm>
            <a:off x="5106000" y="2208829"/>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Id3</a:t>
            </a:r>
            <a:endParaRPr/>
          </a:p>
        </p:txBody>
      </p:sp>
      <p:cxnSp>
        <p:nvCxnSpPr>
          <p:cNvPr id="1138" name="Google Shape;1138;p103"/>
          <p:cNvCxnSpPr>
            <a:stCxn id="1135" idx="0"/>
            <a:endCxn id="1136" idx="2"/>
          </p:cNvCxnSpPr>
          <p:nvPr/>
        </p:nvCxnSpPr>
        <p:spPr>
          <a:xfrm rot="10800000">
            <a:off x="5451300" y="3660179"/>
            <a:ext cx="0" cy="125100"/>
          </a:xfrm>
          <a:prstGeom prst="straightConnector1">
            <a:avLst/>
          </a:prstGeom>
          <a:noFill/>
          <a:ln w="9525" cap="flat" cmpd="sng">
            <a:solidFill>
              <a:schemeClr val="dk2"/>
            </a:solidFill>
            <a:prstDash val="solid"/>
            <a:round/>
            <a:headEnd type="none" w="med" len="med"/>
            <a:tailEnd type="none" w="med" len="med"/>
          </a:ln>
        </p:spPr>
      </p:cxnSp>
      <p:cxnSp>
        <p:nvCxnSpPr>
          <p:cNvPr id="1139" name="Google Shape;1139;p103"/>
          <p:cNvCxnSpPr>
            <a:endCxn id="1137" idx="2"/>
          </p:cNvCxnSpPr>
          <p:nvPr/>
        </p:nvCxnSpPr>
        <p:spPr>
          <a:xfrm rot="10800000">
            <a:off x="5451300" y="2871829"/>
            <a:ext cx="0" cy="125100"/>
          </a:xfrm>
          <a:prstGeom prst="straightConnector1">
            <a:avLst/>
          </a:prstGeom>
          <a:noFill/>
          <a:ln w="9525" cap="flat" cmpd="sng">
            <a:solidFill>
              <a:schemeClr val="dk2"/>
            </a:solidFill>
            <a:prstDash val="solid"/>
            <a:round/>
            <a:headEnd type="none" w="med" len="med"/>
            <a:tailEnd type="none" w="med" len="med"/>
          </a:ln>
        </p:spPr>
      </p:cxnSp>
      <p:sp>
        <p:nvSpPr>
          <p:cNvPr id="1140" name="Google Shape;1140;p103"/>
          <p:cNvSpPr/>
          <p:nvPr/>
        </p:nvSpPr>
        <p:spPr>
          <a:xfrm>
            <a:off x="6577800" y="2122300"/>
            <a:ext cx="1758600" cy="2925900"/>
          </a:xfrm>
          <a:prstGeom prst="roundRect">
            <a:avLst>
              <a:gd name="adj" fmla="val 16667"/>
            </a:avLst>
          </a:prstGeom>
          <a:noFill/>
          <a:ln w="28575" cap="flat" cmpd="sng">
            <a:solidFill>
              <a:srgbClr val="FF0000"/>
            </a:solidFill>
            <a:prstDash val="dashDot"/>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fr" sz="1200">
                <a:solidFill>
                  <a:srgbClr val="FF0000"/>
                </a:solidFill>
              </a:rPr>
              <a:t>Blockchain fille</a:t>
            </a:r>
            <a:endParaRPr sz="1200">
              <a:solidFill>
                <a:srgbClr val="FF0000"/>
              </a:solidFill>
            </a:endParaRPr>
          </a:p>
          <a:p>
            <a:pPr marL="0" lvl="0" indent="0" algn="ctr" rtl="0">
              <a:spcBef>
                <a:spcPts val="0"/>
              </a:spcBef>
              <a:spcAft>
                <a:spcPts val="0"/>
              </a:spcAft>
              <a:buNone/>
            </a:pPr>
            <a:r>
              <a:rPr lang="fr" sz="1200">
                <a:solidFill>
                  <a:srgbClr val="FF0000"/>
                </a:solidFill>
              </a:rPr>
              <a:t>(sidechain)</a:t>
            </a:r>
            <a:endParaRPr sz="1200">
              <a:solidFill>
                <a:srgbClr val="FF0000"/>
              </a:solidFill>
            </a:endParaRPr>
          </a:p>
        </p:txBody>
      </p:sp>
      <p:sp>
        <p:nvSpPr>
          <p:cNvPr id="1141" name="Google Shape;1141;p103"/>
          <p:cNvSpPr/>
          <p:nvPr/>
        </p:nvSpPr>
        <p:spPr>
          <a:xfrm>
            <a:off x="7111800" y="3785275"/>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Id1</a:t>
            </a:r>
            <a:endParaRPr/>
          </a:p>
        </p:txBody>
      </p:sp>
      <p:sp>
        <p:nvSpPr>
          <p:cNvPr id="1142" name="Google Shape;1142;p103"/>
          <p:cNvSpPr/>
          <p:nvPr/>
        </p:nvSpPr>
        <p:spPr>
          <a:xfrm>
            <a:off x="7111800" y="2997050"/>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Id2</a:t>
            </a:r>
            <a:endParaRPr/>
          </a:p>
        </p:txBody>
      </p:sp>
      <p:sp>
        <p:nvSpPr>
          <p:cNvPr id="1143" name="Google Shape;1143;p103"/>
          <p:cNvSpPr/>
          <p:nvPr/>
        </p:nvSpPr>
        <p:spPr>
          <a:xfrm>
            <a:off x="7111800" y="2208825"/>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Id3</a:t>
            </a:r>
            <a:endParaRPr/>
          </a:p>
        </p:txBody>
      </p:sp>
      <p:cxnSp>
        <p:nvCxnSpPr>
          <p:cNvPr id="1144" name="Google Shape;1144;p103"/>
          <p:cNvCxnSpPr>
            <a:stCxn id="1141" idx="0"/>
            <a:endCxn id="1142" idx="2"/>
          </p:cNvCxnSpPr>
          <p:nvPr/>
        </p:nvCxnSpPr>
        <p:spPr>
          <a:xfrm rot="10800000">
            <a:off x="7457100" y="3660175"/>
            <a:ext cx="0" cy="125100"/>
          </a:xfrm>
          <a:prstGeom prst="straightConnector1">
            <a:avLst/>
          </a:prstGeom>
          <a:noFill/>
          <a:ln w="9525" cap="flat" cmpd="sng">
            <a:solidFill>
              <a:schemeClr val="dk2"/>
            </a:solidFill>
            <a:prstDash val="solid"/>
            <a:round/>
            <a:headEnd type="none" w="med" len="med"/>
            <a:tailEnd type="none" w="med" len="med"/>
          </a:ln>
        </p:spPr>
      </p:cxnSp>
      <p:cxnSp>
        <p:nvCxnSpPr>
          <p:cNvPr id="1145" name="Google Shape;1145;p103"/>
          <p:cNvCxnSpPr>
            <a:endCxn id="1143" idx="2"/>
          </p:cNvCxnSpPr>
          <p:nvPr/>
        </p:nvCxnSpPr>
        <p:spPr>
          <a:xfrm rot="10800000">
            <a:off x="7457100" y="2871825"/>
            <a:ext cx="0" cy="125100"/>
          </a:xfrm>
          <a:prstGeom prst="straightConnector1">
            <a:avLst/>
          </a:prstGeom>
          <a:noFill/>
          <a:ln w="9525" cap="flat" cmpd="sng">
            <a:solidFill>
              <a:schemeClr val="dk2"/>
            </a:solidFill>
            <a:prstDash val="solid"/>
            <a:round/>
            <a:headEnd type="none" w="med" len="med"/>
            <a:tailEnd type="none" w="med" len="med"/>
          </a:ln>
        </p:spPr>
      </p:cxnSp>
      <p:cxnSp>
        <p:nvCxnSpPr>
          <p:cNvPr id="1146" name="Google Shape;1146;p103"/>
          <p:cNvCxnSpPr>
            <a:stCxn id="1136" idx="3"/>
            <a:endCxn id="1142" idx="1"/>
          </p:cNvCxnSpPr>
          <p:nvPr/>
        </p:nvCxnSpPr>
        <p:spPr>
          <a:xfrm>
            <a:off x="5796600" y="3328554"/>
            <a:ext cx="1315200" cy="600"/>
          </a:xfrm>
          <a:prstGeom prst="bentConnector3">
            <a:avLst>
              <a:gd name="adj1" fmla="val 50000"/>
            </a:avLst>
          </a:prstGeom>
          <a:noFill/>
          <a:ln w="38100" cap="flat" cmpd="sng">
            <a:solidFill>
              <a:schemeClr val="dk2"/>
            </a:solidFill>
            <a:prstDash val="solid"/>
            <a:round/>
            <a:headEnd type="triangle" w="med" len="med"/>
            <a:tailEnd type="triangle" w="med" len="med"/>
          </a:ln>
        </p:spPr>
      </p:cxnSp>
      <p:sp>
        <p:nvSpPr>
          <p:cNvPr id="1147" name="Google Shape;1147;p103"/>
          <p:cNvSpPr txBox="1"/>
          <p:nvPr/>
        </p:nvSpPr>
        <p:spPr>
          <a:xfrm>
            <a:off x="5928900" y="3051800"/>
            <a:ext cx="1050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2"/>
                </a:solidFill>
                <a:latin typeface="Lato"/>
                <a:ea typeface="Lato"/>
                <a:cs typeface="Lato"/>
                <a:sym typeface="Lato"/>
              </a:rPr>
              <a:t>2-way peg</a:t>
            </a:r>
            <a:endParaRPr sz="1200" b="1">
              <a:solidFill>
                <a:schemeClr val="dk2"/>
              </a:solidFill>
              <a:latin typeface="Lato"/>
              <a:ea typeface="Lato"/>
              <a:cs typeface="Lato"/>
              <a:sym typeface="Lato"/>
            </a:endParaRPr>
          </a:p>
          <a:p>
            <a:pPr marL="0" lvl="0" indent="0" algn="ctr" rtl="0">
              <a:spcBef>
                <a:spcPts val="0"/>
              </a:spcBef>
              <a:spcAft>
                <a:spcPts val="0"/>
              </a:spcAft>
              <a:buNone/>
            </a:pPr>
            <a:r>
              <a:rPr lang="fr" sz="1200" b="1">
                <a:solidFill>
                  <a:schemeClr val="dk2"/>
                </a:solidFill>
                <a:latin typeface="Lato"/>
                <a:ea typeface="Lato"/>
                <a:cs typeface="Lato"/>
                <a:sym typeface="Lato"/>
              </a:rPr>
              <a:t>(2WP)</a:t>
            </a:r>
            <a:endParaRPr sz="1200" b="1">
              <a:solidFill>
                <a:schemeClr val="dk2"/>
              </a:solidFill>
              <a:latin typeface="Lato"/>
              <a:ea typeface="Lato"/>
              <a:cs typeface="Lato"/>
              <a:sym typeface="Lato"/>
            </a:endParaRPr>
          </a:p>
        </p:txBody>
      </p:sp>
      <p:pic>
        <p:nvPicPr>
          <p:cNvPr id="1148" name="Google Shape;1148;p103"/>
          <p:cNvPicPr preferRelativeResize="0"/>
          <p:nvPr/>
        </p:nvPicPr>
        <p:blipFill>
          <a:blip r:embed="rId3">
            <a:alphaModFix/>
          </a:blip>
          <a:stretch>
            <a:fillRect/>
          </a:stretch>
        </p:blipFill>
        <p:spPr>
          <a:xfrm>
            <a:off x="5451304" y="3194275"/>
            <a:ext cx="464322" cy="268550"/>
          </a:xfrm>
          <a:prstGeom prst="rect">
            <a:avLst/>
          </a:prstGeom>
          <a:noFill/>
          <a:ln>
            <a:noFill/>
          </a:ln>
        </p:spPr>
      </p:pic>
      <p:pic>
        <p:nvPicPr>
          <p:cNvPr id="1149" name="Google Shape;1149;p103"/>
          <p:cNvPicPr preferRelativeResize="0"/>
          <p:nvPr/>
        </p:nvPicPr>
        <p:blipFill>
          <a:blip r:embed="rId3">
            <a:alphaModFix/>
          </a:blip>
          <a:stretch>
            <a:fillRect/>
          </a:stretch>
        </p:blipFill>
        <p:spPr>
          <a:xfrm>
            <a:off x="6992779" y="3194275"/>
            <a:ext cx="464322" cy="268550"/>
          </a:xfrm>
          <a:prstGeom prst="rect">
            <a:avLst/>
          </a:prstGeom>
          <a:noFill/>
          <a:ln>
            <a:noFill/>
          </a:ln>
        </p:spPr>
      </p:pic>
      <p:sp>
        <p:nvSpPr>
          <p:cNvPr id="1150" name="Google Shape;1150;p10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publiques</a:t>
            </a:r>
            <a:endParaRPr/>
          </a:p>
        </p:txBody>
      </p:sp>
      <p:sp>
        <p:nvSpPr>
          <p:cNvPr id="720" name="Google Shape;720;p59"/>
          <p:cNvSpPr txBox="1">
            <a:spLocks noGrp="1"/>
          </p:cNvSpPr>
          <p:nvPr>
            <p:ph type="body" idx="1"/>
          </p:nvPr>
        </p:nvSpPr>
        <p:spPr>
          <a:xfrm>
            <a:off x="1297500" y="2096150"/>
            <a:ext cx="6259500" cy="23826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Sa nature décentralisée exige une méthode pour vérifier l’authenticité des données. </a:t>
            </a:r>
            <a:endParaRPr/>
          </a:p>
          <a:p>
            <a:pPr marL="0" lvl="0" indent="0" algn="just" rtl="0">
              <a:spcBef>
                <a:spcPts val="1200"/>
              </a:spcBef>
              <a:spcAft>
                <a:spcPts val="1200"/>
              </a:spcAft>
              <a:buNone/>
            </a:pPr>
            <a:r>
              <a:rPr lang="fr"/>
              <a:t>On le fait notamment par un algorithme de consensus par lequel les participants de la Blockchain se mettent d’accord sur l’état actuel du Ledger. </a:t>
            </a:r>
            <a:endParaRPr/>
          </a:p>
        </p:txBody>
      </p:sp>
      <p:sp>
        <p:nvSpPr>
          <p:cNvPr id="721" name="Google Shape;721;p5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0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sidechains</a:t>
            </a:r>
            <a:endParaRPr/>
          </a:p>
        </p:txBody>
      </p:sp>
      <p:sp>
        <p:nvSpPr>
          <p:cNvPr id="1156" name="Google Shape;1156;p104"/>
          <p:cNvSpPr/>
          <p:nvPr/>
        </p:nvSpPr>
        <p:spPr>
          <a:xfrm>
            <a:off x="1056000" y="1307850"/>
            <a:ext cx="7521900" cy="505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Ethereum</a:t>
            </a:r>
            <a:endParaRPr/>
          </a:p>
          <a:p>
            <a:pPr marL="0" lvl="0" indent="0" algn="ctr" rtl="0">
              <a:spcBef>
                <a:spcPts val="0"/>
              </a:spcBef>
              <a:spcAft>
                <a:spcPts val="0"/>
              </a:spcAft>
              <a:buNone/>
            </a:pPr>
            <a:r>
              <a:rPr lang="fr"/>
              <a:t>(mainnet, blockchain mère)</a:t>
            </a:r>
            <a:endParaRPr/>
          </a:p>
        </p:txBody>
      </p:sp>
      <p:sp>
        <p:nvSpPr>
          <p:cNvPr id="1157" name="Google Shape;1157;p104"/>
          <p:cNvSpPr/>
          <p:nvPr/>
        </p:nvSpPr>
        <p:spPr>
          <a:xfrm>
            <a:off x="901850" y="4063275"/>
            <a:ext cx="7521900" cy="5058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Polygon</a:t>
            </a:r>
            <a:endParaRPr/>
          </a:p>
        </p:txBody>
      </p:sp>
      <p:sp>
        <p:nvSpPr>
          <p:cNvPr id="1158" name="Google Shape;1158;p104"/>
          <p:cNvSpPr/>
          <p:nvPr/>
        </p:nvSpPr>
        <p:spPr>
          <a:xfrm>
            <a:off x="901850" y="2775625"/>
            <a:ext cx="5421000" cy="5058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Gnosis</a:t>
            </a:r>
            <a:endParaRPr/>
          </a:p>
          <a:p>
            <a:pPr marL="0" lvl="0" indent="0" algn="ctr" rtl="0">
              <a:spcBef>
                <a:spcPts val="0"/>
              </a:spcBef>
              <a:spcAft>
                <a:spcPts val="0"/>
              </a:spcAft>
              <a:buNone/>
            </a:pPr>
            <a:r>
              <a:rPr lang="fr" sz="1000"/>
              <a:t>(xDai)</a:t>
            </a:r>
            <a:endParaRPr sz="1000"/>
          </a:p>
        </p:txBody>
      </p:sp>
      <p:sp>
        <p:nvSpPr>
          <p:cNvPr id="1159" name="Google Shape;1159;p104"/>
          <p:cNvSpPr/>
          <p:nvPr/>
        </p:nvSpPr>
        <p:spPr>
          <a:xfrm>
            <a:off x="901850" y="3419450"/>
            <a:ext cx="6501300" cy="5058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Cardano</a:t>
            </a:r>
            <a:endParaRPr sz="1300"/>
          </a:p>
        </p:txBody>
      </p:sp>
      <p:cxnSp>
        <p:nvCxnSpPr>
          <p:cNvPr id="1160" name="Google Shape;1160;p104"/>
          <p:cNvCxnSpPr/>
          <p:nvPr/>
        </p:nvCxnSpPr>
        <p:spPr>
          <a:xfrm rot="-5400000" flipH="1">
            <a:off x="5430050" y="2313725"/>
            <a:ext cx="961200" cy="600"/>
          </a:xfrm>
          <a:prstGeom prst="bentConnector3">
            <a:avLst>
              <a:gd name="adj1" fmla="val 50000"/>
            </a:avLst>
          </a:prstGeom>
          <a:noFill/>
          <a:ln w="28575" cap="flat" cmpd="sng">
            <a:solidFill>
              <a:schemeClr val="dk2"/>
            </a:solidFill>
            <a:prstDash val="dashDot"/>
            <a:round/>
            <a:headEnd type="stealth" w="med" len="med"/>
            <a:tailEnd type="stealth" w="med" len="med"/>
          </a:ln>
        </p:spPr>
      </p:cxnSp>
      <p:cxnSp>
        <p:nvCxnSpPr>
          <p:cNvPr id="1161" name="Google Shape;1161;p104"/>
          <p:cNvCxnSpPr/>
          <p:nvPr/>
        </p:nvCxnSpPr>
        <p:spPr>
          <a:xfrm>
            <a:off x="6917450" y="1833425"/>
            <a:ext cx="0" cy="1585800"/>
          </a:xfrm>
          <a:prstGeom prst="straightConnector1">
            <a:avLst/>
          </a:prstGeom>
          <a:noFill/>
          <a:ln w="28575" cap="flat" cmpd="sng">
            <a:solidFill>
              <a:schemeClr val="dk2"/>
            </a:solidFill>
            <a:prstDash val="dashDot"/>
            <a:round/>
            <a:headEnd type="stealth" w="med" len="med"/>
            <a:tailEnd type="stealth" w="med" len="med"/>
          </a:ln>
        </p:spPr>
      </p:cxnSp>
      <p:cxnSp>
        <p:nvCxnSpPr>
          <p:cNvPr id="1162" name="Google Shape;1162;p104"/>
          <p:cNvCxnSpPr/>
          <p:nvPr/>
        </p:nvCxnSpPr>
        <p:spPr>
          <a:xfrm>
            <a:off x="7884925" y="1833425"/>
            <a:ext cx="6300" cy="2220000"/>
          </a:xfrm>
          <a:prstGeom prst="straightConnector1">
            <a:avLst/>
          </a:prstGeom>
          <a:noFill/>
          <a:ln w="28575" cap="flat" cmpd="sng">
            <a:solidFill>
              <a:schemeClr val="dk2"/>
            </a:solidFill>
            <a:prstDash val="dashDot"/>
            <a:round/>
            <a:headEnd type="stealth" w="med" len="med"/>
            <a:tailEnd type="stealth" w="med" len="med"/>
          </a:ln>
        </p:spPr>
      </p:cxnSp>
      <p:sp>
        <p:nvSpPr>
          <p:cNvPr id="1163" name="Google Shape;1163;p104"/>
          <p:cNvSpPr txBox="1"/>
          <p:nvPr/>
        </p:nvSpPr>
        <p:spPr>
          <a:xfrm>
            <a:off x="6867898" y="2408513"/>
            <a:ext cx="1050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b="1">
                <a:solidFill>
                  <a:schemeClr val="dk2"/>
                </a:solidFill>
                <a:latin typeface="Lato"/>
                <a:ea typeface="Lato"/>
                <a:cs typeface="Lato"/>
                <a:sym typeface="Lato"/>
              </a:rPr>
              <a:t>2-way peg</a:t>
            </a:r>
            <a:endParaRPr sz="1200" b="1">
              <a:solidFill>
                <a:schemeClr val="dk2"/>
              </a:solidFill>
              <a:latin typeface="Lato"/>
              <a:ea typeface="Lato"/>
              <a:cs typeface="Lato"/>
              <a:sym typeface="Lato"/>
            </a:endParaRPr>
          </a:p>
          <a:p>
            <a:pPr marL="0" lvl="0" indent="0" algn="ctr" rtl="0">
              <a:spcBef>
                <a:spcPts val="0"/>
              </a:spcBef>
              <a:spcAft>
                <a:spcPts val="0"/>
              </a:spcAft>
              <a:buNone/>
            </a:pPr>
            <a:r>
              <a:rPr lang="fr" sz="1200" b="1">
                <a:solidFill>
                  <a:schemeClr val="dk2"/>
                </a:solidFill>
                <a:latin typeface="Lato"/>
                <a:ea typeface="Lato"/>
                <a:cs typeface="Lato"/>
                <a:sym typeface="Lato"/>
              </a:rPr>
              <a:t>(2WP)</a:t>
            </a:r>
            <a:endParaRPr sz="1200" b="1">
              <a:solidFill>
                <a:schemeClr val="dk2"/>
              </a:solidFill>
              <a:latin typeface="Lato"/>
              <a:ea typeface="Lato"/>
              <a:cs typeface="Lato"/>
              <a:sym typeface="Lato"/>
            </a:endParaRPr>
          </a:p>
        </p:txBody>
      </p:sp>
      <p:sp>
        <p:nvSpPr>
          <p:cNvPr id="1164" name="Google Shape;1164;p10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0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protocoles de layer 3</a:t>
            </a:r>
            <a:endParaRPr/>
          </a:p>
        </p:txBody>
      </p:sp>
      <p:sp>
        <p:nvSpPr>
          <p:cNvPr id="1170" name="Google Shape;1170;p105"/>
          <p:cNvSpPr txBox="1">
            <a:spLocks noGrp="1"/>
          </p:cNvSpPr>
          <p:nvPr>
            <p:ph type="body" idx="1"/>
          </p:nvPr>
        </p:nvSpPr>
        <p:spPr>
          <a:xfrm>
            <a:off x="1297500" y="1197702"/>
            <a:ext cx="7038900" cy="2911200"/>
          </a:xfrm>
          <a:prstGeom prst="rect">
            <a:avLst/>
          </a:prstGeom>
        </p:spPr>
        <p:txBody>
          <a:bodyPr spcFirstLastPara="1" wrap="square" lIns="91425" tIns="91425" rIns="91425" bIns="91425" anchor="t" anchorCtr="0">
            <a:normAutofit/>
          </a:bodyPr>
          <a:lstStyle/>
          <a:p>
            <a:pPr marL="0" lvl="0" indent="0" algn="just" rtl="0">
              <a:spcBef>
                <a:spcPts val="1400"/>
              </a:spcBef>
              <a:spcAft>
                <a:spcPts val="0"/>
              </a:spcAft>
              <a:buNone/>
            </a:pPr>
            <a:r>
              <a:rPr lang="fr" sz="1350">
                <a:solidFill>
                  <a:srgbClr val="FFFFFF"/>
                </a:solidFill>
              </a:rPr>
              <a:t>Les protocoles de layer 3 sont les protocoles de plus haut niveau. On y retrouve la couche applicative.</a:t>
            </a:r>
            <a:endParaRPr sz="1350">
              <a:solidFill>
                <a:srgbClr val="FFFFFF"/>
              </a:solidFill>
            </a:endParaRPr>
          </a:p>
          <a:p>
            <a:pPr marL="0" lvl="0" indent="0" algn="just" rtl="0">
              <a:spcBef>
                <a:spcPts val="2000"/>
              </a:spcBef>
              <a:spcAft>
                <a:spcPts val="0"/>
              </a:spcAft>
              <a:buNone/>
            </a:pPr>
            <a:r>
              <a:rPr lang="fr" sz="1350">
                <a:solidFill>
                  <a:srgbClr val="FFFFFF"/>
                </a:solidFill>
              </a:rPr>
              <a:t>C’est l’IHM avec laquelle nous interagissons au quotidien. On y retrouve les </a:t>
            </a:r>
            <a:r>
              <a:rPr lang="fr" sz="1350" b="1" i="1">
                <a:solidFill>
                  <a:srgbClr val="FFFFFF"/>
                </a:solidFill>
              </a:rPr>
              <a:t>Dapp (ou D-App, applications décentralisées) </a:t>
            </a:r>
            <a:endParaRPr sz="1350" b="1" i="1">
              <a:solidFill>
                <a:srgbClr val="FFFFFF"/>
              </a:solidFill>
            </a:endParaRPr>
          </a:p>
          <a:p>
            <a:pPr marL="0" lvl="0" indent="0" algn="just" rtl="0">
              <a:spcBef>
                <a:spcPts val="2000"/>
              </a:spcBef>
              <a:spcAft>
                <a:spcPts val="2000"/>
              </a:spcAft>
              <a:buNone/>
            </a:pPr>
            <a:r>
              <a:rPr lang="fr" sz="1350">
                <a:solidFill>
                  <a:srgbClr val="FFFFFF"/>
                </a:solidFill>
              </a:rPr>
              <a:t>L’objectif est de faciliter l’utilisation et l’interaction entre les blockchains pour les utilisateurs lambda.</a:t>
            </a:r>
            <a:endParaRPr/>
          </a:p>
        </p:txBody>
      </p:sp>
      <p:sp>
        <p:nvSpPr>
          <p:cNvPr id="1171" name="Google Shape;1171;p105"/>
          <p:cNvSpPr/>
          <p:nvPr/>
        </p:nvSpPr>
        <p:spPr>
          <a:xfrm>
            <a:off x="1412399" y="3337100"/>
            <a:ext cx="6518700" cy="497100"/>
          </a:xfrm>
          <a:prstGeom prst="roundRect">
            <a:avLst>
              <a:gd name="adj" fmla="val 16667"/>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3</a:t>
            </a:r>
            <a:endParaRPr/>
          </a:p>
        </p:txBody>
      </p:sp>
      <p:sp>
        <p:nvSpPr>
          <p:cNvPr id="1172" name="Google Shape;1172;p105"/>
          <p:cNvSpPr/>
          <p:nvPr/>
        </p:nvSpPr>
        <p:spPr>
          <a:xfrm>
            <a:off x="1647135" y="3686224"/>
            <a:ext cx="2088600" cy="497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DEX</a:t>
            </a:r>
            <a:endParaRPr/>
          </a:p>
        </p:txBody>
      </p:sp>
      <p:sp>
        <p:nvSpPr>
          <p:cNvPr id="1173" name="Google Shape;1173;p105"/>
          <p:cNvSpPr/>
          <p:nvPr/>
        </p:nvSpPr>
        <p:spPr>
          <a:xfrm>
            <a:off x="2752347" y="4071450"/>
            <a:ext cx="1252200" cy="2673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UniSwap</a:t>
            </a:r>
            <a:endParaRPr sz="1000"/>
          </a:p>
        </p:txBody>
      </p:sp>
      <p:sp>
        <p:nvSpPr>
          <p:cNvPr id="1174" name="Google Shape;1174;p105"/>
          <p:cNvSpPr/>
          <p:nvPr/>
        </p:nvSpPr>
        <p:spPr>
          <a:xfrm>
            <a:off x="1412400" y="4071450"/>
            <a:ext cx="1150800" cy="2673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PancakeSwap</a:t>
            </a:r>
            <a:endParaRPr sz="1000"/>
          </a:p>
        </p:txBody>
      </p:sp>
      <p:sp>
        <p:nvSpPr>
          <p:cNvPr id="1175" name="Google Shape;1175;p105"/>
          <p:cNvSpPr/>
          <p:nvPr/>
        </p:nvSpPr>
        <p:spPr>
          <a:xfrm>
            <a:off x="6155443" y="3775174"/>
            <a:ext cx="1341000" cy="3192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MakerDAO</a:t>
            </a:r>
            <a:endParaRPr sz="1000"/>
          </a:p>
        </p:txBody>
      </p:sp>
      <p:sp>
        <p:nvSpPr>
          <p:cNvPr id="1176" name="Google Shape;1176;p105"/>
          <p:cNvSpPr txBox="1"/>
          <p:nvPr/>
        </p:nvSpPr>
        <p:spPr>
          <a:xfrm>
            <a:off x="7111450" y="4183325"/>
            <a:ext cx="1932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chemeClr val="dk2"/>
                </a:solidFill>
                <a:latin typeface="Lato"/>
                <a:ea typeface="Lato"/>
                <a:cs typeface="Lato"/>
                <a:sym typeface="Lato"/>
              </a:rPr>
              <a:t>Ecosystème DeFi via le DAI et le protocole MAKER</a:t>
            </a:r>
            <a:endParaRPr sz="1000">
              <a:solidFill>
                <a:schemeClr val="dk2"/>
              </a:solidFill>
              <a:latin typeface="Lato"/>
              <a:ea typeface="Lato"/>
              <a:cs typeface="Lato"/>
              <a:sym typeface="Lato"/>
            </a:endParaRPr>
          </a:p>
        </p:txBody>
      </p:sp>
      <p:cxnSp>
        <p:nvCxnSpPr>
          <p:cNvPr id="1177" name="Google Shape;1177;p105"/>
          <p:cNvCxnSpPr>
            <a:stCxn id="1175" idx="2"/>
            <a:endCxn id="1176" idx="1"/>
          </p:cNvCxnSpPr>
          <p:nvPr/>
        </p:nvCxnSpPr>
        <p:spPr>
          <a:xfrm rot="-5400000" flipH="1">
            <a:off x="6801043" y="4119274"/>
            <a:ext cx="335400" cy="285600"/>
          </a:xfrm>
          <a:prstGeom prst="curvedConnector2">
            <a:avLst/>
          </a:prstGeom>
          <a:noFill/>
          <a:ln w="9525" cap="flat" cmpd="sng">
            <a:solidFill>
              <a:schemeClr val="dk2"/>
            </a:solidFill>
            <a:prstDash val="solid"/>
            <a:round/>
            <a:headEnd type="none" w="med" len="med"/>
            <a:tailEnd type="stealth" w="med" len="med"/>
          </a:ln>
        </p:spPr>
      </p:cxnSp>
      <p:sp>
        <p:nvSpPr>
          <p:cNvPr id="1178" name="Google Shape;1178;p10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0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protocoles de layer 3</a:t>
            </a:r>
            <a:endParaRPr/>
          </a:p>
        </p:txBody>
      </p:sp>
      <p:sp>
        <p:nvSpPr>
          <p:cNvPr id="1184" name="Google Shape;1184;p10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92500" lnSpcReduction="20000"/>
          </a:bodyPr>
          <a:lstStyle/>
          <a:p>
            <a:pPr marL="0" lvl="0" indent="0" algn="just" rtl="0">
              <a:spcBef>
                <a:spcPts val="1400"/>
              </a:spcBef>
              <a:spcAft>
                <a:spcPts val="0"/>
              </a:spcAft>
              <a:buNone/>
            </a:pPr>
            <a:r>
              <a:rPr lang="fr" sz="1350">
                <a:solidFill>
                  <a:srgbClr val="FFFFFF"/>
                </a:solidFill>
              </a:rPr>
              <a:t>Aujourd’hui, de plus en plus de développeurs blockchain créent et déploient de nouvelles alternatives et technologies notamment via les layer 3. </a:t>
            </a:r>
            <a:endParaRPr sz="1350">
              <a:solidFill>
                <a:srgbClr val="FFFFFF"/>
              </a:solidFill>
            </a:endParaRPr>
          </a:p>
          <a:p>
            <a:pPr marL="0" lvl="0" indent="0" algn="just" rtl="0">
              <a:spcBef>
                <a:spcPts val="2000"/>
              </a:spcBef>
              <a:spcAft>
                <a:spcPts val="0"/>
              </a:spcAft>
              <a:buNone/>
            </a:pPr>
            <a:r>
              <a:rPr lang="fr" sz="1350">
                <a:solidFill>
                  <a:srgbClr val="FFFFFF"/>
                </a:solidFill>
              </a:rPr>
              <a:t>Ces dernières se veulent plus accessibles et faciles d’utilisation notamment dans leur communication avec les couches inférieures.</a:t>
            </a:r>
            <a:endParaRPr sz="1350">
              <a:solidFill>
                <a:srgbClr val="FFFFFF"/>
              </a:solidFill>
            </a:endParaRPr>
          </a:p>
          <a:p>
            <a:pPr marL="0" lvl="0" indent="0" algn="just" rtl="0">
              <a:spcBef>
                <a:spcPts val="2000"/>
              </a:spcBef>
              <a:spcAft>
                <a:spcPts val="0"/>
              </a:spcAft>
              <a:buNone/>
            </a:pPr>
            <a:r>
              <a:rPr lang="fr" sz="1350">
                <a:solidFill>
                  <a:srgbClr val="FFFFFF"/>
                </a:solidFill>
              </a:rPr>
              <a:t>La layer 1 et la layer 2 étant liées de par leur conception, les protocoles d’interopérabilité évite de rajouter une couche de complexité lors du développement d’une Dapp par exemple.</a:t>
            </a:r>
            <a:endParaRPr sz="1350">
              <a:solidFill>
                <a:srgbClr val="FFFFFF"/>
              </a:solidFill>
            </a:endParaRPr>
          </a:p>
          <a:p>
            <a:pPr marL="0" lvl="0" indent="0" algn="just" rtl="0">
              <a:spcBef>
                <a:spcPts val="2000"/>
              </a:spcBef>
              <a:spcAft>
                <a:spcPts val="2000"/>
              </a:spcAft>
              <a:buNone/>
            </a:pPr>
            <a:r>
              <a:rPr lang="fr" sz="1350">
                <a:solidFill>
                  <a:srgbClr val="FFFFFF"/>
                </a:solidFill>
              </a:rPr>
              <a:t>L’un des rôles de la layer 3 est donc de faciliter la communication et l’interopérabilité entre 2 blockchains en faisant abstraction de leurs différences de fonctionnement. </a:t>
            </a:r>
            <a:endParaRPr/>
          </a:p>
        </p:txBody>
      </p:sp>
      <p:sp>
        <p:nvSpPr>
          <p:cNvPr id="1185" name="Google Shape;1185;p10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10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Conclusion</a:t>
            </a:r>
            <a:endParaRPr/>
          </a:p>
        </p:txBody>
      </p:sp>
      <p:sp>
        <p:nvSpPr>
          <p:cNvPr id="1191" name="Google Shape;1191;p10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spcBef>
                <a:spcPts val="1400"/>
              </a:spcBef>
              <a:spcAft>
                <a:spcPts val="0"/>
              </a:spcAft>
              <a:buNone/>
            </a:pPr>
            <a:r>
              <a:rPr lang="fr" sz="1350">
                <a:solidFill>
                  <a:srgbClr val="FFFFFF"/>
                </a:solidFill>
              </a:rPr>
              <a:t>On peut donc comprendre que les couches de plus bas niveau sont les plus importantes et servent de socle au fonctionnement d’une blockchain. Si une couche de niveau inférieur ne fonctionne pas, les couches supérieures ne peuvent pas fonctionner.</a:t>
            </a:r>
            <a:endParaRPr sz="1350">
              <a:solidFill>
                <a:srgbClr val="FFFFFF"/>
              </a:solidFill>
            </a:endParaRPr>
          </a:p>
          <a:p>
            <a:pPr marL="0" lvl="0" indent="0" algn="just" rtl="0">
              <a:spcBef>
                <a:spcPts val="2000"/>
              </a:spcBef>
              <a:spcAft>
                <a:spcPts val="0"/>
              </a:spcAft>
              <a:buNone/>
            </a:pPr>
            <a:r>
              <a:rPr lang="fr" sz="1350">
                <a:solidFill>
                  <a:srgbClr val="FFFFFF"/>
                </a:solidFill>
              </a:rPr>
              <a:t>Néanmoins, une couche de blockchain peut fonctionner même si un layer de niveau supérieur est dysfonctionnel.</a:t>
            </a:r>
            <a:endParaRPr sz="1350">
              <a:solidFill>
                <a:srgbClr val="FFFFFF"/>
              </a:solidFill>
            </a:endParaRPr>
          </a:p>
          <a:p>
            <a:pPr marL="0" marR="0" lvl="0" indent="0" algn="just" rtl="0">
              <a:lnSpc>
                <a:spcPct val="115000"/>
              </a:lnSpc>
              <a:spcBef>
                <a:spcPts val="2000"/>
              </a:spcBef>
              <a:spcAft>
                <a:spcPts val="0"/>
              </a:spcAft>
              <a:buNone/>
            </a:pPr>
            <a:r>
              <a:rPr lang="fr" sz="1350">
                <a:solidFill>
                  <a:srgbClr val="FFFFFF"/>
                </a:solidFill>
              </a:rPr>
              <a:t>L’objectif de ces couches est donc d’avoir une base commune performante et évolutive pour répondre à l’adoption croissante de ces dernières années.</a:t>
            </a:r>
            <a:endParaRPr sz="1350">
              <a:solidFill>
                <a:srgbClr val="FFFFFF"/>
              </a:solidFill>
            </a:endParaRPr>
          </a:p>
          <a:p>
            <a:pPr marL="0" lvl="0" indent="0" algn="l" rtl="0">
              <a:spcBef>
                <a:spcPts val="2000"/>
              </a:spcBef>
              <a:spcAft>
                <a:spcPts val="1200"/>
              </a:spcAft>
              <a:buNone/>
            </a:pPr>
            <a:endParaRPr/>
          </a:p>
        </p:txBody>
      </p:sp>
      <p:sp>
        <p:nvSpPr>
          <p:cNvPr id="1192" name="Google Shape;1192;p10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0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Conclusion</a:t>
            </a:r>
            <a:endParaRPr/>
          </a:p>
        </p:txBody>
      </p:sp>
      <p:sp>
        <p:nvSpPr>
          <p:cNvPr id="1198" name="Google Shape;1198;p10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spcBef>
                <a:spcPts val="1400"/>
              </a:spcBef>
              <a:spcAft>
                <a:spcPts val="0"/>
              </a:spcAft>
              <a:buNone/>
            </a:pPr>
            <a:r>
              <a:rPr lang="fr" sz="1350">
                <a:solidFill>
                  <a:srgbClr val="FFFFFF"/>
                </a:solidFill>
              </a:rPr>
              <a:t>Ce type de solution permet aussi à de nouvelles équipes de proposer des alternatives d’optimisation tout en reposant sur une infrastructure déjà existante et fonctionnelle ou qui ne disposerait pas des droits nécessaires pour modifier un niveau inférieur. </a:t>
            </a:r>
            <a:endParaRPr sz="1350">
              <a:solidFill>
                <a:srgbClr val="FFFFFF"/>
              </a:solidFill>
            </a:endParaRPr>
          </a:p>
          <a:p>
            <a:pPr marL="0" lvl="0" indent="0" algn="just" rtl="0">
              <a:spcBef>
                <a:spcPts val="2000"/>
              </a:spcBef>
              <a:spcAft>
                <a:spcPts val="2000"/>
              </a:spcAft>
              <a:buNone/>
            </a:pPr>
            <a:r>
              <a:rPr lang="fr" sz="1350">
                <a:solidFill>
                  <a:srgbClr val="FFFFFF"/>
                </a:solidFill>
              </a:rPr>
              <a:t>Une façon d’améliorer l’évolutivité du réseau en combinant les différents composants et fonctionnalités.</a:t>
            </a:r>
            <a:endParaRPr/>
          </a:p>
        </p:txBody>
      </p:sp>
      <p:sp>
        <p:nvSpPr>
          <p:cNvPr id="1199" name="Google Shape;1199;p10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0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Conclusion</a:t>
            </a:r>
            <a:endParaRPr/>
          </a:p>
        </p:txBody>
      </p:sp>
      <p:sp>
        <p:nvSpPr>
          <p:cNvPr id="1205" name="Google Shape;1205;p10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spcBef>
                <a:spcPts val="1400"/>
              </a:spcBef>
              <a:spcAft>
                <a:spcPts val="0"/>
              </a:spcAft>
              <a:buNone/>
            </a:pPr>
            <a:r>
              <a:rPr lang="fr" sz="1350">
                <a:solidFill>
                  <a:srgbClr val="FFFFFF"/>
                </a:solidFill>
                <a:latin typeface="Arial"/>
                <a:ea typeface="Arial"/>
                <a:cs typeface="Arial"/>
                <a:sym typeface="Arial"/>
              </a:rPr>
              <a:t>Un layer est donc est une couche qui rassemble des fonctionnalités et des composants inhérents au fonctionnement d’une blockchain. Les couches de plus bas niveau sont les plus importantes pour le développement des couches de haut niveau.</a:t>
            </a:r>
            <a:endParaRPr sz="1350">
              <a:solidFill>
                <a:srgbClr val="404040"/>
              </a:solidFill>
              <a:highlight>
                <a:srgbClr val="FFFFFF"/>
              </a:highlight>
              <a:latin typeface="Arial"/>
              <a:ea typeface="Arial"/>
              <a:cs typeface="Arial"/>
              <a:sym typeface="Arial"/>
            </a:endParaRPr>
          </a:p>
          <a:p>
            <a:pPr marL="0" lvl="0" indent="0" algn="just" rtl="0">
              <a:spcBef>
                <a:spcPts val="2000"/>
              </a:spcBef>
              <a:spcAft>
                <a:spcPts val="0"/>
              </a:spcAft>
              <a:buNone/>
            </a:pPr>
            <a:endParaRPr sz="1350">
              <a:solidFill>
                <a:srgbClr val="404040"/>
              </a:solidFill>
              <a:highlight>
                <a:srgbClr val="FFFFFF"/>
              </a:highlight>
              <a:latin typeface="Arial"/>
              <a:ea typeface="Arial"/>
              <a:cs typeface="Arial"/>
              <a:sym typeface="Arial"/>
            </a:endParaRPr>
          </a:p>
          <a:p>
            <a:pPr marL="0" lvl="0" indent="0" algn="l" rtl="0">
              <a:spcBef>
                <a:spcPts val="2000"/>
              </a:spcBef>
              <a:spcAft>
                <a:spcPts val="1200"/>
              </a:spcAft>
              <a:buNone/>
            </a:pPr>
            <a:endParaRPr/>
          </a:p>
        </p:txBody>
      </p:sp>
      <p:sp>
        <p:nvSpPr>
          <p:cNvPr id="1206" name="Google Shape;1206;p109"/>
          <p:cNvSpPr txBox="1">
            <a:spLocks noGrp="1"/>
          </p:cNvSpPr>
          <p:nvPr>
            <p:ph type="body" idx="1"/>
          </p:nvPr>
        </p:nvSpPr>
        <p:spPr>
          <a:xfrm>
            <a:off x="1477650" y="2571753"/>
            <a:ext cx="6188700" cy="4971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fr" sz="1350">
                <a:solidFill>
                  <a:srgbClr val="FFFFFF"/>
                </a:solidFill>
                <a:latin typeface="Arial"/>
                <a:ea typeface="Arial"/>
                <a:cs typeface="Arial"/>
                <a:sym typeface="Arial"/>
              </a:rPr>
              <a:t>Les layers en Blockchain                                                    L’architecture d’un SI</a:t>
            </a:r>
            <a:endParaRPr/>
          </a:p>
        </p:txBody>
      </p:sp>
      <p:sp>
        <p:nvSpPr>
          <p:cNvPr id="1207" name="Google Shape;1207;p109"/>
          <p:cNvSpPr/>
          <p:nvPr/>
        </p:nvSpPr>
        <p:spPr>
          <a:xfrm>
            <a:off x="535948" y="4280210"/>
            <a:ext cx="3940500" cy="3846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0</a:t>
            </a:r>
            <a:endParaRPr/>
          </a:p>
        </p:txBody>
      </p:sp>
      <p:sp>
        <p:nvSpPr>
          <p:cNvPr id="1208" name="Google Shape;1208;p109"/>
          <p:cNvSpPr/>
          <p:nvPr/>
        </p:nvSpPr>
        <p:spPr>
          <a:xfrm>
            <a:off x="898798" y="3841262"/>
            <a:ext cx="3214800" cy="3846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1</a:t>
            </a:r>
            <a:endParaRPr/>
          </a:p>
        </p:txBody>
      </p:sp>
      <p:sp>
        <p:nvSpPr>
          <p:cNvPr id="1209" name="Google Shape;1209;p109"/>
          <p:cNvSpPr/>
          <p:nvPr/>
        </p:nvSpPr>
        <p:spPr>
          <a:xfrm>
            <a:off x="1154836" y="3402338"/>
            <a:ext cx="2702700" cy="3846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2</a:t>
            </a:r>
            <a:endParaRPr/>
          </a:p>
        </p:txBody>
      </p:sp>
      <p:sp>
        <p:nvSpPr>
          <p:cNvPr id="1210" name="Google Shape;1210;p109"/>
          <p:cNvSpPr/>
          <p:nvPr/>
        </p:nvSpPr>
        <p:spPr>
          <a:xfrm>
            <a:off x="1461898" y="2963377"/>
            <a:ext cx="2088600" cy="384600"/>
          </a:xfrm>
          <a:prstGeom prst="roundRect">
            <a:avLst>
              <a:gd name="adj" fmla="val 16667"/>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3</a:t>
            </a:r>
            <a:endParaRPr/>
          </a:p>
        </p:txBody>
      </p:sp>
      <p:sp>
        <p:nvSpPr>
          <p:cNvPr id="1211" name="Google Shape;1211;p109"/>
          <p:cNvSpPr/>
          <p:nvPr/>
        </p:nvSpPr>
        <p:spPr>
          <a:xfrm>
            <a:off x="4741880" y="4280210"/>
            <a:ext cx="3940500" cy="3846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Couche physique</a:t>
            </a:r>
            <a:endParaRPr/>
          </a:p>
        </p:txBody>
      </p:sp>
      <p:sp>
        <p:nvSpPr>
          <p:cNvPr id="1212" name="Google Shape;1212;p109"/>
          <p:cNvSpPr/>
          <p:nvPr/>
        </p:nvSpPr>
        <p:spPr>
          <a:xfrm>
            <a:off x="5104730" y="3841262"/>
            <a:ext cx="3214800" cy="3846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Couche système</a:t>
            </a:r>
            <a:endParaRPr/>
          </a:p>
        </p:txBody>
      </p:sp>
      <p:sp>
        <p:nvSpPr>
          <p:cNvPr id="1213" name="Google Shape;1213;p109"/>
          <p:cNvSpPr/>
          <p:nvPr/>
        </p:nvSpPr>
        <p:spPr>
          <a:xfrm>
            <a:off x="5360767" y="3402338"/>
            <a:ext cx="2702700" cy="3846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Couche logicielle</a:t>
            </a:r>
            <a:endParaRPr/>
          </a:p>
        </p:txBody>
      </p:sp>
      <p:sp>
        <p:nvSpPr>
          <p:cNvPr id="1214" name="Google Shape;1214;p109"/>
          <p:cNvSpPr/>
          <p:nvPr/>
        </p:nvSpPr>
        <p:spPr>
          <a:xfrm>
            <a:off x="5667830" y="2963377"/>
            <a:ext cx="2088600" cy="384600"/>
          </a:xfrm>
          <a:prstGeom prst="roundRect">
            <a:avLst>
              <a:gd name="adj" fmla="val 16667"/>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Couche applicative</a:t>
            </a:r>
            <a:endParaRPr/>
          </a:p>
        </p:txBody>
      </p:sp>
      <p:sp>
        <p:nvSpPr>
          <p:cNvPr id="1215" name="Google Shape;1215;p109"/>
          <p:cNvSpPr/>
          <p:nvPr/>
        </p:nvSpPr>
        <p:spPr>
          <a:xfrm>
            <a:off x="189275" y="3497250"/>
            <a:ext cx="1500300" cy="1947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Protocoles renforts</a:t>
            </a:r>
            <a:endParaRPr sz="1000"/>
          </a:p>
        </p:txBody>
      </p:sp>
      <p:sp>
        <p:nvSpPr>
          <p:cNvPr id="1216" name="Google Shape;1216;p109"/>
          <p:cNvSpPr/>
          <p:nvPr/>
        </p:nvSpPr>
        <p:spPr>
          <a:xfrm>
            <a:off x="189283" y="3058313"/>
            <a:ext cx="1500300" cy="1947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D-apps</a:t>
            </a:r>
            <a:endParaRPr sz="1000"/>
          </a:p>
        </p:txBody>
      </p:sp>
      <p:sp>
        <p:nvSpPr>
          <p:cNvPr id="1217" name="Google Shape;1217;p109"/>
          <p:cNvSpPr/>
          <p:nvPr/>
        </p:nvSpPr>
        <p:spPr>
          <a:xfrm>
            <a:off x="7529948" y="4347993"/>
            <a:ext cx="1500300" cy="2490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Hardware</a:t>
            </a:r>
            <a:endParaRPr sz="1000"/>
          </a:p>
        </p:txBody>
      </p:sp>
      <p:sp>
        <p:nvSpPr>
          <p:cNvPr id="1218" name="Google Shape;1218;p109"/>
          <p:cNvSpPr/>
          <p:nvPr/>
        </p:nvSpPr>
        <p:spPr>
          <a:xfrm>
            <a:off x="7529948" y="3909068"/>
            <a:ext cx="1500300" cy="2490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OS</a:t>
            </a:r>
            <a:endParaRPr sz="1000"/>
          </a:p>
        </p:txBody>
      </p:sp>
      <p:sp>
        <p:nvSpPr>
          <p:cNvPr id="1219" name="Google Shape;1219;p109"/>
          <p:cNvSpPr/>
          <p:nvPr/>
        </p:nvSpPr>
        <p:spPr>
          <a:xfrm>
            <a:off x="7529948" y="3470105"/>
            <a:ext cx="1500300" cy="2490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Dev Logiciel</a:t>
            </a:r>
            <a:endParaRPr sz="1000"/>
          </a:p>
        </p:txBody>
      </p:sp>
      <p:sp>
        <p:nvSpPr>
          <p:cNvPr id="1220" name="Google Shape;1220;p109"/>
          <p:cNvSpPr/>
          <p:nvPr/>
        </p:nvSpPr>
        <p:spPr>
          <a:xfrm>
            <a:off x="7529956" y="3031230"/>
            <a:ext cx="1500300" cy="2490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App/Operationnel</a:t>
            </a:r>
            <a:endParaRPr sz="1000"/>
          </a:p>
        </p:txBody>
      </p:sp>
      <p:sp>
        <p:nvSpPr>
          <p:cNvPr id="1221" name="Google Shape;1221;p109"/>
          <p:cNvSpPr/>
          <p:nvPr/>
        </p:nvSpPr>
        <p:spPr>
          <a:xfrm>
            <a:off x="535948" y="4280285"/>
            <a:ext cx="3940500" cy="3846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0</a:t>
            </a:r>
            <a:endParaRPr/>
          </a:p>
        </p:txBody>
      </p:sp>
      <p:sp>
        <p:nvSpPr>
          <p:cNvPr id="1222" name="Google Shape;1222;p109"/>
          <p:cNvSpPr/>
          <p:nvPr/>
        </p:nvSpPr>
        <p:spPr>
          <a:xfrm>
            <a:off x="898798" y="3841337"/>
            <a:ext cx="3214800" cy="3846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Layer 1</a:t>
            </a:r>
            <a:endParaRPr/>
          </a:p>
        </p:txBody>
      </p:sp>
      <p:sp>
        <p:nvSpPr>
          <p:cNvPr id="1223" name="Google Shape;1223;p109"/>
          <p:cNvSpPr/>
          <p:nvPr/>
        </p:nvSpPr>
        <p:spPr>
          <a:xfrm>
            <a:off x="189275" y="4031200"/>
            <a:ext cx="1500300" cy="384600"/>
          </a:xfrm>
          <a:prstGeom prst="roundRect">
            <a:avLst>
              <a:gd name="adj" fmla="val 16667"/>
            </a:avLst>
          </a:prstGeom>
          <a:solidFill>
            <a:schemeClr val="accent5"/>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fr" sz="1000"/>
              <a:t>Blockchain d’infrastructure</a:t>
            </a:r>
            <a:endParaRPr sz="1000"/>
          </a:p>
        </p:txBody>
      </p:sp>
      <p:sp>
        <p:nvSpPr>
          <p:cNvPr id="1224" name="Google Shape;1224;p109"/>
          <p:cNvSpPr/>
          <p:nvPr/>
        </p:nvSpPr>
        <p:spPr>
          <a:xfrm>
            <a:off x="189275" y="4415793"/>
            <a:ext cx="1500300" cy="2490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Composants de base</a:t>
            </a:r>
            <a:endParaRPr sz="1000"/>
          </a:p>
        </p:txBody>
      </p:sp>
      <p:sp>
        <p:nvSpPr>
          <p:cNvPr id="1225" name="Google Shape;1225;p10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1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L’interopérabilité</a:t>
            </a:r>
            <a:endParaRPr/>
          </a:p>
        </p:txBody>
      </p:sp>
      <p:sp>
        <p:nvSpPr>
          <p:cNvPr id="1231" name="Google Shape;1231;p110"/>
          <p:cNvSpPr txBox="1">
            <a:spLocks noGrp="1"/>
          </p:cNvSpPr>
          <p:nvPr>
            <p:ph type="body" idx="1"/>
          </p:nvPr>
        </p:nvSpPr>
        <p:spPr>
          <a:xfrm>
            <a:off x="1297500" y="1567550"/>
            <a:ext cx="7038900" cy="2104200"/>
          </a:xfrm>
          <a:prstGeom prst="rect">
            <a:avLst/>
          </a:prstGeom>
        </p:spPr>
        <p:txBody>
          <a:bodyPr spcFirstLastPara="1" wrap="square" lIns="91425" tIns="91425" rIns="91425" bIns="91425" anchor="t" anchorCtr="0">
            <a:normAutofit fontScale="77500" lnSpcReduction="20000"/>
          </a:bodyPr>
          <a:lstStyle/>
          <a:p>
            <a:pPr marL="0" lvl="0" indent="0" algn="just" rtl="0">
              <a:spcBef>
                <a:spcPts val="2400"/>
              </a:spcBef>
              <a:spcAft>
                <a:spcPts val="0"/>
              </a:spcAft>
              <a:buNone/>
            </a:pPr>
            <a:r>
              <a:rPr lang="fr" sz="1200">
                <a:solidFill>
                  <a:srgbClr val="FFFFFF"/>
                </a:solidFill>
              </a:rPr>
              <a:t>Dans le monde de la blockchain, l’interopérabilité permet d’apporter un langage commun aux différents acteurs de l’écosystème.</a:t>
            </a:r>
            <a:endParaRPr sz="1200">
              <a:solidFill>
                <a:srgbClr val="FFFFFF"/>
              </a:solidFill>
            </a:endParaRPr>
          </a:p>
          <a:p>
            <a:pPr marL="0" lvl="0" indent="0" algn="just" rtl="0">
              <a:spcBef>
                <a:spcPts val="2400"/>
              </a:spcBef>
              <a:spcAft>
                <a:spcPts val="0"/>
              </a:spcAft>
              <a:buNone/>
            </a:pPr>
            <a:r>
              <a:rPr lang="fr" sz="1200">
                <a:solidFill>
                  <a:srgbClr val="FFFFFF"/>
                </a:solidFill>
              </a:rPr>
              <a:t>Elle permet des interactions entre les blockchains. C'est-à-dire qu'elles peuvent également échanger et se partager des données et de la valeur comme des crypto-monnaies ou des NFT.</a:t>
            </a:r>
            <a:endParaRPr sz="1200">
              <a:solidFill>
                <a:srgbClr val="FFFFFF"/>
              </a:solidFill>
            </a:endParaRPr>
          </a:p>
          <a:p>
            <a:pPr marL="0" lvl="0" indent="0" algn="just" rtl="0">
              <a:spcBef>
                <a:spcPts val="2400"/>
              </a:spcBef>
              <a:spcAft>
                <a:spcPts val="2400"/>
              </a:spcAft>
              <a:buNone/>
            </a:pPr>
            <a:r>
              <a:rPr lang="fr" sz="1200">
                <a:solidFill>
                  <a:srgbClr val="FFFFFF"/>
                </a:solidFill>
              </a:rPr>
              <a:t>Elle peut également augmenter les performances des blockchains principales. Chacune de ces nouvelles couches vient apporter une ou plusieurs améliorations aux couches précédentes.</a:t>
            </a:r>
            <a:endParaRPr/>
          </a:p>
        </p:txBody>
      </p:sp>
      <p:sp>
        <p:nvSpPr>
          <p:cNvPr id="1232" name="Google Shape;1232;p11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111"/>
          <p:cNvSpPr txBox="1">
            <a:spLocks noGrp="1"/>
          </p:cNvSpPr>
          <p:nvPr>
            <p:ph type="title"/>
          </p:nvPr>
        </p:nvSpPr>
        <p:spPr>
          <a:xfrm>
            <a:off x="2833008" y="2081526"/>
            <a:ext cx="4417200" cy="40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L’interopérabilité</a:t>
            </a:r>
            <a:endParaRPr/>
          </a:p>
        </p:txBody>
      </p:sp>
      <p:pic>
        <p:nvPicPr>
          <p:cNvPr id="1238" name="Google Shape;1238;p111"/>
          <p:cNvPicPr preferRelativeResize="0"/>
          <p:nvPr/>
        </p:nvPicPr>
        <p:blipFill>
          <a:blip r:embed="rId3">
            <a:alphaModFix/>
          </a:blip>
          <a:stretch>
            <a:fillRect/>
          </a:stretch>
        </p:blipFill>
        <p:spPr>
          <a:xfrm>
            <a:off x="947552" y="1572774"/>
            <a:ext cx="7562173" cy="2810026"/>
          </a:xfrm>
          <a:prstGeom prst="rect">
            <a:avLst/>
          </a:prstGeom>
          <a:noFill/>
          <a:ln>
            <a:noFill/>
          </a:ln>
        </p:spPr>
      </p:pic>
      <p:sp>
        <p:nvSpPr>
          <p:cNvPr id="1239" name="Google Shape;1239;p11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Les “bridges” : la connexion entre les blockchains</a:t>
            </a:r>
            <a:endParaRPr/>
          </a:p>
        </p:txBody>
      </p:sp>
      <p:sp>
        <p:nvSpPr>
          <p:cNvPr id="1240" name="Google Shape;1240;p11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11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L’interopérabilité</a:t>
            </a:r>
            <a:endParaRPr/>
          </a:p>
        </p:txBody>
      </p:sp>
      <p:sp>
        <p:nvSpPr>
          <p:cNvPr id="1246" name="Google Shape;1246;p112"/>
          <p:cNvSpPr txBox="1">
            <a:spLocks noGrp="1"/>
          </p:cNvSpPr>
          <p:nvPr>
            <p:ph type="body" idx="1"/>
          </p:nvPr>
        </p:nvSpPr>
        <p:spPr>
          <a:xfrm>
            <a:off x="1102100" y="1504272"/>
            <a:ext cx="6902100" cy="914100"/>
          </a:xfrm>
          <a:prstGeom prst="rect">
            <a:avLst/>
          </a:prstGeom>
        </p:spPr>
        <p:txBody>
          <a:bodyPr spcFirstLastPara="1" wrap="square" lIns="91425" tIns="91425" rIns="91425" bIns="91425" anchor="t" anchorCtr="0">
            <a:noAutofit/>
          </a:bodyPr>
          <a:lstStyle/>
          <a:p>
            <a:pPr marL="0" lvl="0" indent="0" algn="just" rtl="0">
              <a:spcBef>
                <a:spcPts val="2400"/>
              </a:spcBef>
              <a:spcAft>
                <a:spcPts val="2400"/>
              </a:spcAft>
              <a:buNone/>
            </a:pPr>
            <a:r>
              <a:rPr lang="fr" sz="1400">
                <a:solidFill>
                  <a:srgbClr val="FFFFFF"/>
                </a:solidFill>
                <a:latin typeface="Arial"/>
                <a:ea typeface="Arial"/>
                <a:cs typeface="Arial"/>
                <a:sym typeface="Arial"/>
              </a:rPr>
              <a:t>L'interopérabilité est d'abord possible grâce aux bridges. Autrement dit, des ponts permettent de relier les différentes blockchains et layers entre elles.</a:t>
            </a:r>
            <a:endParaRPr sz="1400"/>
          </a:p>
        </p:txBody>
      </p:sp>
      <p:sp>
        <p:nvSpPr>
          <p:cNvPr id="1247" name="Google Shape;1247;p112"/>
          <p:cNvSpPr/>
          <p:nvPr/>
        </p:nvSpPr>
        <p:spPr>
          <a:xfrm>
            <a:off x="1207425" y="2827900"/>
            <a:ext cx="6691500" cy="6021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a:t>Layer 2</a:t>
            </a:r>
            <a:endParaRPr sz="1000"/>
          </a:p>
        </p:txBody>
      </p:sp>
      <p:sp>
        <p:nvSpPr>
          <p:cNvPr id="1248" name="Google Shape;1248;p112"/>
          <p:cNvSpPr/>
          <p:nvPr/>
        </p:nvSpPr>
        <p:spPr>
          <a:xfrm>
            <a:off x="1207400" y="3967525"/>
            <a:ext cx="6691500" cy="7530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000"/>
              <a:t>Layer 1</a:t>
            </a:r>
            <a:endParaRPr sz="1000"/>
          </a:p>
        </p:txBody>
      </p:sp>
      <p:sp>
        <p:nvSpPr>
          <p:cNvPr id="1249" name="Google Shape;1249;p112"/>
          <p:cNvSpPr/>
          <p:nvPr/>
        </p:nvSpPr>
        <p:spPr>
          <a:xfrm>
            <a:off x="1922004" y="4120550"/>
            <a:ext cx="1268400" cy="5094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Bitcoin</a:t>
            </a:r>
            <a:endParaRPr/>
          </a:p>
        </p:txBody>
      </p:sp>
      <p:sp>
        <p:nvSpPr>
          <p:cNvPr id="1250" name="Google Shape;1250;p112"/>
          <p:cNvSpPr/>
          <p:nvPr/>
        </p:nvSpPr>
        <p:spPr>
          <a:xfrm>
            <a:off x="6002768" y="4120550"/>
            <a:ext cx="1268400" cy="5094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Ethereum</a:t>
            </a:r>
            <a:endParaRPr/>
          </a:p>
        </p:txBody>
      </p:sp>
      <p:sp>
        <p:nvSpPr>
          <p:cNvPr id="1251" name="Google Shape;1251;p112"/>
          <p:cNvSpPr/>
          <p:nvPr/>
        </p:nvSpPr>
        <p:spPr>
          <a:xfrm>
            <a:off x="4572009" y="2971475"/>
            <a:ext cx="887400" cy="3627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Arbirtrum</a:t>
            </a:r>
            <a:endParaRPr sz="1200"/>
          </a:p>
        </p:txBody>
      </p:sp>
      <p:sp>
        <p:nvSpPr>
          <p:cNvPr id="1252" name="Google Shape;1252;p112"/>
          <p:cNvSpPr/>
          <p:nvPr/>
        </p:nvSpPr>
        <p:spPr>
          <a:xfrm>
            <a:off x="6804596" y="2971479"/>
            <a:ext cx="887400" cy="3627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Optimism</a:t>
            </a:r>
            <a:endParaRPr sz="1200"/>
          </a:p>
        </p:txBody>
      </p:sp>
      <p:cxnSp>
        <p:nvCxnSpPr>
          <p:cNvPr id="1253" name="Google Shape;1253;p112"/>
          <p:cNvCxnSpPr>
            <a:stCxn id="1251" idx="2"/>
            <a:endCxn id="1250" idx="0"/>
          </p:cNvCxnSpPr>
          <p:nvPr/>
        </p:nvCxnSpPr>
        <p:spPr>
          <a:xfrm rot="-5400000" flipH="1">
            <a:off x="5433159" y="2916725"/>
            <a:ext cx="786300" cy="1621200"/>
          </a:xfrm>
          <a:prstGeom prst="bentConnector3">
            <a:avLst>
              <a:gd name="adj1" fmla="val 50005"/>
            </a:avLst>
          </a:prstGeom>
          <a:noFill/>
          <a:ln w="9525" cap="flat" cmpd="sng">
            <a:solidFill>
              <a:schemeClr val="dk2"/>
            </a:solidFill>
            <a:prstDash val="solid"/>
            <a:round/>
            <a:headEnd type="none" w="med" len="med"/>
            <a:tailEnd type="none" w="med" len="med"/>
          </a:ln>
        </p:spPr>
      </p:cxnSp>
      <p:cxnSp>
        <p:nvCxnSpPr>
          <p:cNvPr id="1254" name="Google Shape;1254;p112"/>
          <p:cNvCxnSpPr>
            <a:stCxn id="1252" idx="2"/>
            <a:endCxn id="1250" idx="0"/>
          </p:cNvCxnSpPr>
          <p:nvPr/>
        </p:nvCxnSpPr>
        <p:spPr>
          <a:xfrm rot="5400000">
            <a:off x="6549446" y="3421629"/>
            <a:ext cx="786300" cy="611400"/>
          </a:xfrm>
          <a:prstGeom prst="bentConnector3">
            <a:avLst>
              <a:gd name="adj1" fmla="val 50004"/>
            </a:avLst>
          </a:prstGeom>
          <a:noFill/>
          <a:ln w="9525" cap="flat" cmpd="sng">
            <a:solidFill>
              <a:schemeClr val="dk2"/>
            </a:solidFill>
            <a:prstDash val="solid"/>
            <a:round/>
            <a:headEnd type="none" w="med" len="med"/>
            <a:tailEnd type="none" w="med" len="med"/>
          </a:ln>
        </p:spPr>
      </p:cxnSp>
      <p:cxnSp>
        <p:nvCxnSpPr>
          <p:cNvPr id="1255" name="Google Shape;1255;p112"/>
          <p:cNvCxnSpPr>
            <a:stCxn id="1249" idx="3"/>
            <a:endCxn id="1250" idx="1"/>
          </p:cNvCxnSpPr>
          <p:nvPr/>
        </p:nvCxnSpPr>
        <p:spPr>
          <a:xfrm>
            <a:off x="3190404" y="4375250"/>
            <a:ext cx="2812500" cy="600"/>
          </a:xfrm>
          <a:prstGeom prst="bentConnector3">
            <a:avLst>
              <a:gd name="adj1" fmla="val 49998"/>
            </a:avLst>
          </a:prstGeom>
          <a:noFill/>
          <a:ln w="38100" cap="flat" cmpd="sng">
            <a:solidFill>
              <a:srgbClr val="FF0000"/>
            </a:solidFill>
            <a:prstDash val="dashDot"/>
            <a:round/>
            <a:headEnd type="none" w="med" len="med"/>
            <a:tailEnd type="none" w="med" len="med"/>
          </a:ln>
        </p:spPr>
      </p:cxnSp>
      <p:cxnSp>
        <p:nvCxnSpPr>
          <p:cNvPr id="1256" name="Google Shape;1256;p112"/>
          <p:cNvCxnSpPr>
            <a:stCxn id="1251" idx="2"/>
            <a:endCxn id="1250" idx="0"/>
          </p:cNvCxnSpPr>
          <p:nvPr/>
        </p:nvCxnSpPr>
        <p:spPr>
          <a:xfrm rot="-5400000" flipH="1">
            <a:off x="5433159" y="2916725"/>
            <a:ext cx="786300" cy="1621200"/>
          </a:xfrm>
          <a:prstGeom prst="bentConnector3">
            <a:avLst>
              <a:gd name="adj1" fmla="val 50005"/>
            </a:avLst>
          </a:prstGeom>
          <a:noFill/>
          <a:ln w="38100" cap="flat" cmpd="sng">
            <a:solidFill>
              <a:srgbClr val="FF0000"/>
            </a:solidFill>
            <a:prstDash val="lgDash"/>
            <a:round/>
            <a:headEnd type="none" w="med" len="med"/>
            <a:tailEnd type="none" w="med" len="med"/>
          </a:ln>
        </p:spPr>
      </p:cxnSp>
      <p:cxnSp>
        <p:nvCxnSpPr>
          <p:cNvPr id="1257" name="Google Shape;1257;p112"/>
          <p:cNvCxnSpPr>
            <a:stCxn id="1251" idx="3"/>
            <a:endCxn id="1252" idx="1"/>
          </p:cNvCxnSpPr>
          <p:nvPr/>
        </p:nvCxnSpPr>
        <p:spPr>
          <a:xfrm>
            <a:off x="5459409" y="3152825"/>
            <a:ext cx="1345200" cy="600"/>
          </a:xfrm>
          <a:prstGeom prst="bentConnector3">
            <a:avLst>
              <a:gd name="adj1" fmla="val 50000"/>
            </a:avLst>
          </a:prstGeom>
          <a:noFill/>
          <a:ln w="38100" cap="flat" cmpd="sng">
            <a:solidFill>
              <a:srgbClr val="FF0000"/>
            </a:solidFill>
            <a:prstDash val="dashDot"/>
            <a:round/>
            <a:headEnd type="none" w="med" len="med"/>
            <a:tailEnd type="none" w="med" len="med"/>
          </a:ln>
        </p:spPr>
      </p:cxnSp>
      <p:sp>
        <p:nvSpPr>
          <p:cNvPr id="1258" name="Google Shape;1258;p112"/>
          <p:cNvSpPr txBox="1"/>
          <p:nvPr/>
        </p:nvSpPr>
        <p:spPr>
          <a:xfrm>
            <a:off x="3811571" y="4052300"/>
            <a:ext cx="17268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b="1">
                <a:solidFill>
                  <a:srgbClr val="FF0000"/>
                </a:solidFill>
                <a:latin typeface="Lato"/>
                <a:ea typeface="Lato"/>
                <a:cs typeface="Lato"/>
                <a:sym typeface="Lato"/>
              </a:rPr>
              <a:t>Bridge Inter Blockchain</a:t>
            </a:r>
            <a:endParaRPr sz="1000" b="1">
              <a:solidFill>
                <a:srgbClr val="FF0000"/>
              </a:solidFill>
              <a:latin typeface="Lato"/>
              <a:ea typeface="Lato"/>
              <a:cs typeface="Lato"/>
              <a:sym typeface="Lato"/>
            </a:endParaRPr>
          </a:p>
          <a:p>
            <a:pPr marL="0" lvl="0" indent="0" algn="ctr" rtl="0">
              <a:spcBef>
                <a:spcPts val="0"/>
              </a:spcBef>
              <a:spcAft>
                <a:spcPts val="0"/>
              </a:spcAft>
              <a:buNone/>
            </a:pPr>
            <a:endParaRPr sz="1000" b="1">
              <a:solidFill>
                <a:srgbClr val="FF0000"/>
              </a:solidFill>
              <a:latin typeface="Lato"/>
              <a:ea typeface="Lato"/>
              <a:cs typeface="Lato"/>
              <a:sym typeface="Lato"/>
            </a:endParaRPr>
          </a:p>
          <a:p>
            <a:pPr marL="0" lvl="0" indent="0" algn="ctr" rtl="0">
              <a:spcBef>
                <a:spcPts val="0"/>
              </a:spcBef>
              <a:spcAft>
                <a:spcPts val="0"/>
              </a:spcAft>
              <a:buNone/>
            </a:pPr>
            <a:r>
              <a:rPr lang="fr" sz="1000" b="1">
                <a:solidFill>
                  <a:srgbClr val="FF0000"/>
                </a:solidFill>
                <a:latin typeface="Lato"/>
                <a:ea typeface="Lato"/>
                <a:cs typeface="Lato"/>
                <a:sym typeface="Lato"/>
              </a:rPr>
              <a:t>L1 to L1</a:t>
            </a:r>
            <a:endParaRPr sz="1000" b="1">
              <a:solidFill>
                <a:srgbClr val="FF0000"/>
              </a:solidFill>
              <a:latin typeface="Lato"/>
              <a:ea typeface="Lato"/>
              <a:cs typeface="Lato"/>
              <a:sym typeface="Lato"/>
            </a:endParaRPr>
          </a:p>
        </p:txBody>
      </p:sp>
      <p:sp>
        <p:nvSpPr>
          <p:cNvPr id="1259" name="Google Shape;1259;p112"/>
          <p:cNvSpPr txBox="1"/>
          <p:nvPr/>
        </p:nvSpPr>
        <p:spPr>
          <a:xfrm>
            <a:off x="5015696" y="3446838"/>
            <a:ext cx="1726800" cy="588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900" b="1">
                <a:solidFill>
                  <a:srgbClr val="FF0000"/>
                </a:solidFill>
                <a:latin typeface="Lato"/>
                <a:ea typeface="Lato"/>
                <a:cs typeface="Lato"/>
                <a:sym typeface="Lato"/>
              </a:rPr>
              <a:t>Bridge Intra Blockchain</a:t>
            </a:r>
            <a:endParaRPr sz="900" b="1">
              <a:solidFill>
                <a:srgbClr val="FF0000"/>
              </a:solidFill>
              <a:latin typeface="Lato"/>
              <a:ea typeface="Lato"/>
              <a:cs typeface="Lato"/>
              <a:sym typeface="Lato"/>
            </a:endParaRPr>
          </a:p>
          <a:p>
            <a:pPr marL="0" lvl="0" indent="0" algn="ctr" rtl="0">
              <a:spcBef>
                <a:spcPts val="0"/>
              </a:spcBef>
              <a:spcAft>
                <a:spcPts val="0"/>
              </a:spcAft>
              <a:buNone/>
            </a:pPr>
            <a:endParaRPr sz="900" b="1">
              <a:solidFill>
                <a:srgbClr val="FF0000"/>
              </a:solidFill>
              <a:latin typeface="Lato"/>
              <a:ea typeface="Lato"/>
              <a:cs typeface="Lato"/>
              <a:sym typeface="Lato"/>
            </a:endParaRPr>
          </a:p>
          <a:p>
            <a:pPr marL="0" lvl="0" indent="0" algn="ctr" rtl="0">
              <a:spcBef>
                <a:spcPts val="0"/>
              </a:spcBef>
              <a:spcAft>
                <a:spcPts val="0"/>
              </a:spcAft>
              <a:buNone/>
            </a:pPr>
            <a:r>
              <a:rPr lang="fr" sz="900" b="1">
                <a:solidFill>
                  <a:srgbClr val="FF0000"/>
                </a:solidFill>
                <a:latin typeface="Lato"/>
                <a:ea typeface="Lato"/>
                <a:cs typeface="Lato"/>
                <a:sym typeface="Lato"/>
              </a:rPr>
              <a:t>L1 to L2</a:t>
            </a:r>
            <a:endParaRPr sz="900" b="1">
              <a:solidFill>
                <a:srgbClr val="FF0000"/>
              </a:solidFill>
              <a:latin typeface="Lato"/>
              <a:ea typeface="Lato"/>
              <a:cs typeface="Lato"/>
              <a:sym typeface="Lato"/>
            </a:endParaRPr>
          </a:p>
        </p:txBody>
      </p:sp>
      <p:sp>
        <p:nvSpPr>
          <p:cNvPr id="1260" name="Google Shape;1260;p112"/>
          <p:cNvSpPr txBox="1"/>
          <p:nvPr/>
        </p:nvSpPr>
        <p:spPr>
          <a:xfrm>
            <a:off x="5268596" y="2858813"/>
            <a:ext cx="1726800" cy="588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900" b="1">
                <a:solidFill>
                  <a:srgbClr val="FF0000"/>
                </a:solidFill>
                <a:latin typeface="Lato"/>
                <a:ea typeface="Lato"/>
                <a:cs typeface="Lato"/>
                <a:sym typeface="Lato"/>
              </a:rPr>
              <a:t>Bridge Intra Blockchain</a:t>
            </a:r>
            <a:endParaRPr sz="900" b="1">
              <a:solidFill>
                <a:srgbClr val="FF0000"/>
              </a:solidFill>
              <a:latin typeface="Lato"/>
              <a:ea typeface="Lato"/>
              <a:cs typeface="Lato"/>
              <a:sym typeface="Lato"/>
            </a:endParaRPr>
          </a:p>
          <a:p>
            <a:pPr marL="0" lvl="0" indent="0" algn="ctr" rtl="0">
              <a:spcBef>
                <a:spcPts val="0"/>
              </a:spcBef>
              <a:spcAft>
                <a:spcPts val="0"/>
              </a:spcAft>
              <a:buNone/>
            </a:pPr>
            <a:endParaRPr sz="900" b="1">
              <a:solidFill>
                <a:srgbClr val="FF0000"/>
              </a:solidFill>
              <a:latin typeface="Lato"/>
              <a:ea typeface="Lato"/>
              <a:cs typeface="Lato"/>
              <a:sym typeface="Lato"/>
            </a:endParaRPr>
          </a:p>
          <a:p>
            <a:pPr marL="0" lvl="0" indent="0" algn="ctr" rtl="0">
              <a:spcBef>
                <a:spcPts val="0"/>
              </a:spcBef>
              <a:spcAft>
                <a:spcPts val="0"/>
              </a:spcAft>
              <a:buNone/>
            </a:pPr>
            <a:r>
              <a:rPr lang="fr" sz="900" b="1">
                <a:solidFill>
                  <a:srgbClr val="FF0000"/>
                </a:solidFill>
                <a:latin typeface="Lato"/>
                <a:ea typeface="Lato"/>
                <a:cs typeface="Lato"/>
                <a:sym typeface="Lato"/>
              </a:rPr>
              <a:t>L2 to L2</a:t>
            </a:r>
            <a:endParaRPr sz="900" b="1">
              <a:solidFill>
                <a:srgbClr val="FF0000"/>
              </a:solidFill>
              <a:latin typeface="Lato"/>
              <a:ea typeface="Lato"/>
              <a:cs typeface="Lato"/>
              <a:sym typeface="Lato"/>
            </a:endParaRPr>
          </a:p>
        </p:txBody>
      </p:sp>
      <p:sp>
        <p:nvSpPr>
          <p:cNvPr id="1261" name="Google Shape;1261;p112"/>
          <p:cNvSpPr txBox="1"/>
          <p:nvPr/>
        </p:nvSpPr>
        <p:spPr>
          <a:xfrm>
            <a:off x="1207500" y="4715650"/>
            <a:ext cx="6691500" cy="35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100">
                <a:solidFill>
                  <a:srgbClr val="FFFFFF"/>
                </a:solidFill>
                <a:latin typeface="Lato"/>
                <a:ea typeface="Lato"/>
                <a:cs typeface="Lato"/>
                <a:sym typeface="Lato"/>
              </a:rPr>
              <a:t>Tous ces bridges peuvent opérer soit en sens unique, soit à double sens.</a:t>
            </a:r>
            <a:endParaRPr sz="1100">
              <a:solidFill>
                <a:srgbClr val="FFFFFF"/>
              </a:solidFill>
              <a:latin typeface="Lato"/>
              <a:ea typeface="Lato"/>
              <a:cs typeface="Lato"/>
              <a:sym typeface="Lato"/>
            </a:endParaRPr>
          </a:p>
        </p:txBody>
      </p:sp>
      <p:sp>
        <p:nvSpPr>
          <p:cNvPr id="1262" name="Google Shape;1262;p11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1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L’interopérabilité</a:t>
            </a:r>
            <a:endParaRPr/>
          </a:p>
        </p:txBody>
      </p:sp>
      <p:sp>
        <p:nvSpPr>
          <p:cNvPr id="1268" name="Google Shape;1268;p113"/>
          <p:cNvSpPr txBox="1">
            <a:spLocks noGrp="1"/>
          </p:cNvSpPr>
          <p:nvPr>
            <p:ph type="body" idx="1"/>
          </p:nvPr>
        </p:nvSpPr>
        <p:spPr>
          <a:xfrm>
            <a:off x="1297500" y="1389950"/>
            <a:ext cx="7038900" cy="846900"/>
          </a:xfrm>
          <a:prstGeom prst="rect">
            <a:avLst/>
          </a:prstGeom>
        </p:spPr>
        <p:txBody>
          <a:bodyPr spcFirstLastPara="1" wrap="square" lIns="91425" tIns="91425" rIns="91425" bIns="91425" anchor="t" anchorCtr="0">
            <a:normAutofit fontScale="32500" lnSpcReduction="20000"/>
          </a:bodyPr>
          <a:lstStyle/>
          <a:p>
            <a:pPr marL="0" lvl="0" indent="0" algn="l" rtl="0">
              <a:spcBef>
                <a:spcPts val="2400"/>
              </a:spcBef>
              <a:spcAft>
                <a:spcPts val="2400"/>
              </a:spcAft>
              <a:buNone/>
            </a:pPr>
            <a:r>
              <a:rPr lang="fr" sz="1000"/>
              <a:t>Généralement, les tokens ou les données à transmettre venant de la blockchain émettrice sont bloqués dans un </a:t>
            </a:r>
            <a:r>
              <a:rPr lang="fr" sz="1000" b="1"/>
              <a:t>smart contrat</a:t>
            </a:r>
            <a:r>
              <a:rPr lang="fr" sz="1000"/>
              <a:t> afin de ne plus être utilisables. En échange, une copie exacte de ce smart contrat est créée sur la blockchain cible choisie.</a:t>
            </a:r>
            <a:endParaRPr sz="1400"/>
          </a:p>
        </p:txBody>
      </p:sp>
      <p:sp>
        <p:nvSpPr>
          <p:cNvPr id="1269" name="Google Shape;1269;p113"/>
          <p:cNvSpPr/>
          <p:nvPr/>
        </p:nvSpPr>
        <p:spPr>
          <a:xfrm>
            <a:off x="1297500" y="2407226"/>
            <a:ext cx="1268400" cy="846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t>Avalanche</a:t>
            </a:r>
            <a:endParaRPr/>
          </a:p>
        </p:txBody>
      </p:sp>
      <p:sp>
        <p:nvSpPr>
          <p:cNvPr id="1270" name="Google Shape;1270;p113"/>
          <p:cNvSpPr/>
          <p:nvPr/>
        </p:nvSpPr>
        <p:spPr>
          <a:xfrm>
            <a:off x="6945942" y="2407226"/>
            <a:ext cx="1268400" cy="846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t>Cosmos</a:t>
            </a:r>
            <a:endParaRPr/>
          </a:p>
        </p:txBody>
      </p:sp>
      <p:sp>
        <p:nvSpPr>
          <p:cNvPr id="1271" name="Google Shape;1271;p11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blockchains publiques</a:t>
            </a:r>
            <a:endParaRPr/>
          </a:p>
        </p:txBody>
      </p:sp>
      <p:sp>
        <p:nvSpPr>
          <p:cNvPr id="727" name="Google Shape;727;p60"/>
          <p:cNvSpPr txBox="1">
            <a:spLocks noGrp="1"/>
          </p:cNvSpPr>
          <p:nvPr>
            <p:ph type="body" idx="1"/>
          </p:nvPr>
        </p:nvSpPr>
        <p:spPr>
          <a:xfrm>
            <a:off x="1438650" y="2242700"/>
            <a:ext cx="3833100" cy="1559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Il existe 2 méthodes de consensus courantes : </a:t>
            </a:r>
            <a:endParaRPr/>
          </a:p>
          <a:p>
            <a:pPr marL="0" lvl="0" indent="0" algn="l" rtl="0">
              <a:spcBef>
                <a:spcPts val="1200"/>
              </a:spcBef>
              <a:spcAft>
                <a:spcPts val="0"/>
              </a:spcAft>
              <a:buNone/>
            </a:pPr>
            <a:r>
              <a:rPr lang="fr"/>
              <a:t>Le Proof of Work (Preuve de travail) (Bitcoin)</a:t>
            </a:r>
            <a:endParaRPr/>
          </a:p>
          <a:p>
            <a:pPr marL="0" lvl="0" indent="0" algn="l" rtl="0">
              <a:spcBef>
                <a:spcPts val="1200"/>
              </a:spcBef>
              <a:spcAft>
                <a:spcPts val="1200"/>
              </a:spcAft>
              <a:buNone/>
            </a:pPr>
            <a:r>
              <a:rPr lang="fr"/>
              <a:t>Le Proof of Stake ( Preuve d’enjeu) (Ethereum 2.0)</a:t>
            </a:r>
            <a:endParaRPr/>
          </a:p>
        </p:txBody>
      </p:sp>
      <p:pic>
        <p:nvPicPr>
          <p:cNvPr id="728" name="Google Shape;728;p60"/>
          <p:cNvPicPr preferRelativeResize="0"/>
          <p:nvPr/>
        </p:nvPicPr>
        <p:blipFill>
          <a:blip r:embed="rId3">
            <a:alphaModFix/>
          </a:blip>
          <a:stretch>
            <a:fillRect/>
          </a:stretch>
        </p:blipFill>
        <p:spPr>
          <a:xfrm>
            <a:off x="6137300" y="1307846"/>
            <a:ext cx="2130050" cy="1422575"/>
          </a:xfrm>
          <a:prstGeom prst="rect">
            <a:avLst/>
          </a:prstGeom>
          <a:noFill/>
          <a:ln>
            <a:noFill/>
          </a:ln>
        </p:spPr>
      </p:pic>
      <p:pic>
        <p:nvPicPr>
          <p:cNvPr id="729" name="Google Shape;729;p60"/>
          <p:cNvPicPr preferRelativeResize="0"/>
          <p:nvPr/>
        </p:nvPicPr>
        <p:blipFill>
          <a:blip r:embed="rId4">
            <a:alphaModFix/>
          </a:blip>
          <a:stretch>
            <a:fillRect/>
          </a:stretch>
        </p:blipFill>
        <p:spPr>
          <a:xfrm>
            <a:off x="6137300" y="3162773"/>
            <a:ext cx="2130051" cy="1374126"/>
          </a:xfrm>
          <a:prstGeom prst="rect">
            <a:avLst/>
          </a:prstGeom>
          <a:noFill/>
          <a:ln>
            <a:noFill/>
          </a:ln>
        </p:spPr>
      </p:pic>
      <p:sp>
        <p:nvSpPr>
          <p:cNvPr id="730" name="Google Shape;730;p6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L’interopérabilité</a:t>
            </a:r>
            <a:endParaRPr/>
          </a:p>
        </p:txBody>
      </p:sp>
      <p:sp>
        <p:nvSpPr>
          <p:cNvPr id="1277" name="Google Shape;1277;p114"/>
          <p:cNvSpPr/>
          <p:nvPr/>
        </p:nvSpPr>
        <p:spPr>
          <a:xfrm>
            <a:off x="1297500" y="2407226"/>
            <a:ext cx="1268400" cy="846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t>Avalanche</a:t>
            </a:r>
            <a:endParaRPr/>
          </a:p>
        </p:txBody>
      </p:sp>
      <p:sp>
        <p:nvSpPr>
          <p:cNvPr id="1278" name="Google Shape;1278;p114"/>
          <p:cNvSpPr/>
          <p:nvPr/>
        </p:nvSpPr>
        <p:spPr>
          <a:xfrm>
            <a:off x="6945942" y="2407226"/>
            <a:ext cx="1268400" cy="846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t>Cosmos</a:t>
            </a:r>
            <a:endParaRPr/>
          </a:p>
        </p:txBody>
      </p:sp>
      <p:sp>
        <p:nvSpPr>
          <p:cNvPr id="1279" name="Google Shape;1279;p114"/>
          <p:cNvSpPr/>
          <p:nvPr/>
        </p:nvSpPr>
        <p:spPr>
          <a:xfrm>
            <a:off x="2012969" y="2771131"/>
            <a:ext cx="504300" cy="431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Data</a:t>
            </a:r>
            <a:endParaRPr sz="1000"/>
          </a:p>
        </p:txBody>
      </p:sp>
      <p:sp>
        <p:nvSpPr>
          <p:cNvPr id="1280" name="Google Shape;1280;p114"/>
          <p:cNvSpPr/>
          <p:nvPr/>
        </p:nvSpPr>
        <p:spPr>
          <a:xfrm>
            <a:off x="2228726" y="3244250"/>
            <a:ext cx="1437600" cy="6960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14"/>
          <p:cNvSpPr/>
          <p:nvPr/>
        </p:nvSpPr>
        <p:spPr>
          <a:xfrm>
            <a:off x="2853925" y="1821750"/>
            <a:ext cx="1268400" cy="142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100"/>
              <a:t>Smart Contract</a:t>
            </a:r>
            <a:endParaRPr sz="1100"/>
          </a:p>
        </p:txBody>
      </p:sp>
      <p:sp>
        <p:nvSpPr>
          <p:cNvPr id="1282" name="Google Shape;1282;p114"/>
          <p:cNvSpPr/>
          <p:nvPr/>
        </p:nvSpPr>
        <p:spPr>
          <a:xfrm>
            <a:off x="3235969" y="2449256"/>
            <a:ext cx="504300" cy="431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Data</a:t>
            </a:r>
            <a:endParaRPr sz="1000"/>
          </a:p>
        </p:txBody>
      </p:sp>
      <p:pic>
        <p:nvPicPr>
          <p:cNvPr id="1283" name="Google Shape;1283;p114"/>
          <p:cNvPicPr preferRelativeResize="0"/>
          <p:nvPr/>
        </p:nvPicPr>
        <p:blipFill>
          <a:blip r:embed="rId3">
            <a:alphaModFix/>
          </a:blip>
          <a:stretch>
            <a:fillRect/>
          </a:stretch>
        </p:blipFill>
        <p:spPr>
          <a:xfrm>
            <a:off x="2271758" y="3002865"/>
            <a:ext cx="361825" cy="209275"/>
          </a:xfrm>
          <a:prstGeom prst="rect">
            <a:avLst/>
          </a:prstGeom>
          <a:noFill/>
          <a:ln>
            <a:noFill/>
          </a:ln>
        </p:spPr>
      </p:pic>
      <p:sp>
        <p:nvSpPr>
          <p:cNvPr id="1284" name="Google Shape;1284;p11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L’interopérabilité</a:t>
            </a:r>
            <a:endParaRPr/>
          </a:p>
        </p:txBody>
      </p:sp>
      <p:sp>
        <p:nvSpPr>
          <p:cNvPr id="1290" name="Google Shape;1290;p115"/>
          <p:cNvSpPr/>
          <p:nvPr/>
        </p:nvSpPr>
        <p:spPr>
          <a:xfrm>
            <a:off x="1297500" y="2407226"/>
            <a:ext cx="1268400" cy="846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t>Avalanche</a:t>
            </a:r>
            <a:endParaRPr/>
          </a:p>
        </p:txBody>
      </p:sp>
      <p:sp>
        <p:nvSpPr>
          <p:cNvPr id="1291" name="Google Shape;1291;p115"/>
          <p:cNvSpPr/>
          <p:nvPr/>
        </p:nvSpPr>
        <p:spPr>
          <a:xfrm>
            <a:off x="6945942" y="2407226"/>
            <a:ext cx="1268400" cy="846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t>Cosmos</a:t>
            </a:r>
            <a:endParaRPr/>
          </a:p>
        </p:txBody>
      </p:sp>
      <p:sp>
        <p:nvSpPr>
          <p:cNvPr id="1292" name="Google Shape;1292;p115"/>
          <p:cNvSpPr/>
          <p:nvPr/>
        </p:nvSpPr>
        <p:spPr>
          <a:xfrm>
            <a:off x="2012969" y="2771131"/>
            <a:ext cx="504300" cy="431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Data</a:t>
            </a:r>
            <a:endParaRPr sz="1000"/>
          </a:p>
        </p:txBody>
      </p:sp>
      <p:sp>
        <p:nvSpPr>
          <p:cNvPr id="1293" name="Google Shape;1293;p115"/>
          <p:cNvSpPr/>
          <p:nvPr/>
        </p:nvSpPr>
        <p:spPr>
          <a:xfrm>
            <a:off x="2228726" y="3244250"/>
            <a:ext cx="1437600" cy="6960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15"/>
          <p:cNvSpPr/>
          <p:nvPr/>
        </p:nvSpPr>
        <p:spPr>
          <a:xfrm>
            <a:off x="2853925" y="1821750"/>
            <a:ext cx="1268400" cy="142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100"/>
              <a:t>Smart Contract</a:t>
            </a:r>
            <a:endParaRPr sz="1100"/>
          </a:p>
        </p:txBody>
      </p:sp>
      <p:sp>
        <p:nvSpPr>
          <p:cNvPr id="1295" name="Google Shape;1295;p115"/>
          <p:cNvSpPr/>
          <p:nvPr/>
        </p:nvSpPr>
        <p:spPr>
          <a:xfrm>
            <a:off x="3235969" y="2449256"/>
            <a:ext cx="504300" cy="431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Data</a:t>
            </a:r>
            <a:endParaRPr sz="1000"/>
          </a:p>
        </p:txBody>
      </p:sp>
      <p:sp>
        <p:nvSpPr>
          <p:cNvPr id="1296" name="Google Shape;1296;p115"/>
          <p:cNvSpPr/>
          <p:nvPr/>
        </p:nvSpPr>
        <p:spPr>
          <a:xfrm flipH="1">
            <a:off x="5864575" y="3244250"/>
            <a:ext cx="1824900" cy="6960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15"/>
          <p:cNvSpPr/>
          <p:nvPr/>
        </p:nvSpPr>
        <p:spPr>
          <a:xfrm>
            <a:off x="5364938" y="1821750"/>
            <a:ext cx="1268400" cy="142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100"/>
              <a:t>Smart Contract</a:t>
            </a:r>
            <a:endParaRPr sz="1100"/>
          </a:p>
        </p:txBody>
      </p:sp>
      <p:sp>
        <p:nvSpPr>
          <p:cNvPr id="1298" name="Google Shape;1298;p115"/>
          <p:cNvSpPr/>
          <p:nvPr/>
        </p:nvSpPr>
        <p:spPr>
          <a:xfrm>
            <a:off x="5746981" y="2449256"/>
            <a:ext cx="504300" cy="431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Data</a:t>
            </a:r>
            <a:endParaRPr sz="1000"/>
          </a:p>
        </p:txBody>
      </p:sp>
      <p:cxnSp>
        <p:nvCxnSpPr>
          <p:cNvPr id="1299" name="Google Shape;1299;p115"/>
          <p:cNvCxnSpPr>
            <a:stCxn id="1294" idx="3"/>
            <a:endCxn id="1297" idx="1"/>
          </p:cNvCxnSpPr>
          <p:nvPr/>
        </p:nvCxnSpPr>
        <p:spPr>
          <a:xfrm>
            <a:off x="4122325" y="2533050"/>
            <a:ext cx="1242600" cy="0"/>
          </a:xfrm>
          <a:prstGeom prst="straightConnector1">
            <a:avLst/>
          </a:prstGeom>
          <a:noFill/>
          <a:ln w="38100" cap="flat" cmpd="sng">
            <a:solidFill>
              <a:schemeClr val="dk2"/>
            </a:solidFill>
            <a:prstDash val="dash"/>
            <a:round/>
            <a:headEnd type="none" w="med" len="med"/>
            <a:tailEnd type="triangle" w="med" len="med"/>
          </a:ln>
        </p:spPr>
      </p:cxnSp>
      <p:sp>
        <p:nvSpPr>
          <p:cNvPr id="1300" name="Google Shape;1300;p115"/>
          <p:cNvSpPr txBox="1"/>
          <p:nvPr/>
        </p:nvSpPr>
        <p:spPr>
          <a:xfrm>
            <a:off x="4394138" y="2223050"/>
            <a:ext cx="69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lt1"/>
                </a:solidFill>
                <a:latin typeface="Lato"/>
                <a:ea typeface="Lato"/>
                <a:cs typeface="Lato"/>
                <a:sym typeface="Lato"/>
              </a:rPr>
              <a:t>Copie</a:t>
            </a:r>
            <a:endParaRPr>
              <a:solidFill>
                <a:schemeClr val="lt1"/>
              </a:solidFill>
              <a:latin typeface="Lato"/>
              <a:ea typeface="Lato"/>
              <a:cs typeface="Lato"/>
              <a:sym typeface="Lato"/>
            </a:endParaRPr>
          </a:p>
        </p:txBody>
      </p:sp>
      <p:pic>
        <p:nvPicPr>
          <p:cNvPr id="1301" name="Google Shape;1301;p115"/>
          <p:cNvPicPr preferRelativeResize="0"/>
          <p:nvPr/>
        </p:nvPicPr>
        <p:blipFill>
          <a:blip r:embed="rId3">
            <a:alphaModFix/>
          </a:blip>
          <a:stretch>
            <a:fillRect/>
          </a:stretch>
        </p:blipFill>
        <p:spPr>
          <a:xfrm>
            <a:off x="2271758" y="3002865"/>
            <a:ext cx="361825" cy="209275"/>
          </a:xfrm>
          <a:prstGeom prst="rect">
            <a:avLst/>
          </a:prstGeom>
          <a:noFill/>
          <a:ln>
            <a:noFill/>
          </a:ln>
        </p:spPr>
      </p:pic>
      <p:sp>
        <p:nvSpPr>
          <p:cNvPr id="1302" name="Google Shape;1302;p11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L’interopérabilité</a:t>
            </a:r>
            <a:endParaRPr/>
          </a:p>
        </p:txBody>
      </p:sp>
      <p:sp>
        <p:nvSpPr>
          <p:cNvPr id="1308" name="Google Shape;1308;p116"/>
          <p:cNvSpPr/>
          <p:nvPr/>
        </p:nvSpPr>
        <p:spPr>
          <a:xfrm>
            <a:off x="1297500" y="2407226"/>
            <a:ext cx="1268400" cy="846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t>Avalanche</a:t>
            </a:r>
            <a:endParaRPr/>
          </a:p>
        </p:txBody>
      </p:sp>
      <p:sp>
        <p:nvSpPr>
          <p:cNvPr id="1309" name="Google Shape;1309;p116"/>
          <p:cNvSpPr/>
          <p:nvPr/>
        </p:nvSpPr>
        <p:spPr>
          <a:xfrm>
            <a:off x="6945942" y="2407226"/>
            <a:ext cx="1268400" cy="846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t>Cosmos</a:t>
            </a:r>
            <a:endParaRPr/>
          </a:p>
        </p:txBody>
      </p:sp>
      <p:sp>
        <p:nvSpPr>
          <p:cNvPr id="1310" name="Google Shape;1310;p116"/>
          <p:cNvSpPr/>
          <p:nvPr/>
        </p:nvSpPr>
        <p:spPr>
          <a:xfrm>
            <a:off x="2228726" y="3244250"/>
            <a:ext cx="1437600" cy="6960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16"/>
          <p:cNvSpPr/>
          <p:nvPr/>
        </p:nvSpPr>
        <p:spPr>
          <a:xfrm>
            <a:off x="2853925" y="1821750"/>
            <a:ext cx="1268400" cy="142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100"/>
              <a:t>Smart Contract</a:t>
            </a:r>
            <a:endParaRPr sz="1100"/>
          </a:p>
        </p:txBody>
      </p:sp>
      <p:sp>
        <p:nvSpPr>
          <p:cNvPr id="1312" name="Google Shape;1312;p116"/>
          <p:cNvSpPr/>
          <p:nvPr/>
        </p:nvSpPr>
        <p:spPr>
          <a:xfrm>
            <a:off x="3235969" y="2449256"/>
            <a:ext cx="504300" cy="431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Data</a:t>
            </a:r>
            <a:endParaRPr sz="1000"/>
          </a:p>
        </p:txBody>
      </p:sp>
      <p:sp>
        <p:nvSpPr>
          <p:cNvPr id="1313" name="Google Shape;1313;p116"/>
          <p:cNvSpPr/>
          <p:nvPr/>
        </p:nvSpPr>
        <p:spPr>
          <a:xfrm flipH="1">
            <a:off x="5864575" y="3244250"/>
            <a:ext cx="1824900" cy="6960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16"/>
          <p:cNvSpPr/>
          <p:nvPr/>
        </p:nvSpPr>
        <p:spPr>
          <a:xfrm>
            <a:off x="5364938" y="1821750"/>
            <a:ext cx="1268400" cy="142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sz="1100"/>
              <a:t>Smart Contract</a:t>
            </a:r>
            <a:endParaRPr sz="1100"/>
          </a:p>
        </p:txBody>
      </p:sp>
      <p:sp>
        <p:nvSpPr>
          <p:cNvPr id="1315" name="Google Shape;1315;p116"/>
          <p:cNvSpPr/>
          <p:nvPr/>
        </p:nvSpPr>
        <p:spPr>
          <a:xfrm>
            <a:off x="5746981" y="2449256"/>
            <a:ext cx="504300" cy="431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Data</a:t>
            </a:r>
            <a:endParaRPr sz="1000"/>
          </a:p>
        </p:txBody>
      </p:sp>
      <p:cxnSp>
        <p:nvCxnSpPr>
          <p:cNvPr id="1316" name="Google Shape;1316;p116"/>
          <p:cNvCxnSpPr>
            <a:stCxn id="1311" idx="3"/>
            <a:endCxn id="1314" idx="1"/>
          </p:cNvCxnSpPr>
          <p:nvPr/>
        </p:nvCxnSpPr>
        <p:spPr>
          <a:xfrm>
            <a:off x="4122325" y="2533050"/>
            <a:ext cx="1242600" cy="0"/>
          </a:xfrm>
          <a:prstGeom prst="straightConnector1">
            <a:avLst/>
          </a:prstGeom>
          <a:noFill/>
          <a:ln w="38100" cap="flat" cmpd="sng">
            <a:solidFill>
              <a:schemeClr val="dk2"/>
            </a:solidFill>
            <a:prstDash val="dash"/>
            <a:round/>
            <a:headEnd type="none" w="med" len="med"/>
            <a:tailEnd type="triangle" w="med" len="med"/>
          </a:ln>
        </p:spPr>
      </p:cxnSp>
      <p:sp>
        <p:nvSpPr>
          <p:cNvPr id="1317" name="Google Shape;1317;p116"/>
          <p:cNvSpPr txBox="1"/>
          <p:nvPr/>
        </p:nvSpPr>
        <p:spPr>
          <a:xfrm>
            <a:off x="4394138" y="2223050"/>
            <a:ext cx="69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lt1"/>
                </a:solidFill>
                <a:latin typeface="Lato"/>
                <a:ea typeface="Lato"/>
                <a:cs typeface="Lato"/>
                <a:sym typeface="Lato"/>
              </a:rPr>
              <a:t>Copie</a:t>
            </a:r>
            <a:endParaRPr>
              <a:solidFill>
                <a:schemeClr val="lt1"/>
              </a:solidFill>
              <a:latin typeface="Lato"/>
              <a:ea typeface="Lato"/>
              <a:cs typeface="Lato"/>
              <a:sym typeface="Lato"/>
            </a:endParaRPr>
          </a:p>
        </p:txBody>
      </p:sp>
      <p:sp>
        <p:nvSpPr>
          <p:cNvPr id="1318" name="Google Shape;1318;p116"/>
          <p:cNvSpPr/>
          <p:nvPr/>
        </p:nvSpPr>
        <p:spPr>
          <a:xfrm>
            <a:off x="7021894" y="2771131"/>
            <a:ext cx="504300" cy="431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Data</a:t>
            </a:r>
            <a:endParaRPr sz="1000"/>
          </a:p>
        </p:txBody>
      </p:sp>
      <p:sp>
        <p:nvSpPr>
          <p:cNvPr id="1319" name="Google Shape;1319;p11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L’interopérabilité</a:t>
            </a:r>
            <a:endParaRPr/>
          </a:p>
        </p:txBody>
      </p:sp>
      <p:sp>
        <p:nvSpPr>
          <p:cNvPr id="1325" name="Google Shape;1325;p117"/>
          <p:cNvSpPr/>
          <p:nvPr/>
        </p:nvSpPr>
        <p:spPr>
          <a:xfrm>
            <a:off x="1297500" y="2407226"/>
            <a:ext cx="1268400" cy="846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t>Avalanche</a:t>
            </a:r>
            <a:endParaRPr/>
          </a:p>
        </p:txBody>
      </p:sp>
      <p:sp>
        <p:nvSpPr>
          <p:cNvPr id="1326" name="Google Shape;1326;p117"/>
          <p:cNvSpPr/>
          <p:nvPr/>
        </p:nvSpPr>
        <p:spPr>
          <a:xfrm>
            <a:off x="6945942" y="2407226"/>
            <a:ext cx="1268400" cy="846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t>Cosmos</a:t>
            </a:r>
            <a:endParaRPr/>
          </a:p>
        </p:txBody>
      </p:sp>
      <p:sp>
        <p:nvSpPr>
          <p:cNvPr id="1327" name="Google Shape;1327;p117"/>
          <p:cNvSpPr/>
          <p:nvPr/>
        </p:nvSpPr>
        <p:spPr>
          <a:xfrm>
            <a:off x="7021894" y="2771131"/>
            <a:ext cx="504300" cy="4311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Data</a:t>
            </a:r>
            <a:endParaRPr sz="1000"/>
          </a:p>
        </p:txBody>
      </p:sp>
      <p:sp>
        <p:nvSpPr>
          <p:cNvPr id="1328" name="Google Shape;1328;p11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1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L’interopérabilité</a:t>
            </a:r>
            <a:endParaRPr/>
          </a:p>
        </p:txBody>
      </p:sp>
      <p:sp>
        <p:nvSpPr>
          <p:cNvPr id="1334" name="Google Shape;1334;p118"/>
          <p:cNvSpPr txBox="1">
            <a:spLocks noGrp="1"/>
          </p:cNvSpPr>
          <p:nvPr>
            <p:ph type="body" idx="1"/>
          </p:nvPr>
        </p:nvSpPr>
        <p:spPr>
          <a:xfrm>
            <a:off x="797125" y="1538125"/>
            <a:ext cx="4177200" cy="2911200"/>
          </a:xfrm>
          <a:prstGeom prst="rect">
            <a:avLst/>
          </a:prstGeom>
        </p:spPr>
        <p:txBody>
          <a:bodyPr spcFirstLastPara="1" wrap="square" lIns="91425" tIns="91425" rIns="91425" bIns="91425" anchor="t" anchorCtr="0">
            <a:normAutofit fontScale="92500"/>
          </a:bodyPr>
          <a:lstStyle/>
          <a:p>
            <a:pPr marL="0" lvl="0" indent="0" algn="just" rtl="0">
              <a:spcBef>
                <a:spcPts val="2400"/>
              </a:spcBef>
              <a:spcAft>
                <a:spcPts val="0"/>
              </a:spcAft>
              <a:buNone/>
            </a:pPr>
            <a:r>
              <a:rPr lang="fr" sz="1200">
                <a:solidFill>
                  <a:srgbClr val="FFFFFF"/>
                </a:solidFill>
              </a:rPr>
              <a:t>Les layers 3 font partie des bridges créées. Ils permettent une interopérabilité entre plusieurs blockchains.</a:t>
            </a:r>
            <a:endParaRPr sz="1200">
              <a:solidFill>
                <a:srgbClr val="FFFFFF"/>
              </a:solidFill>
            </a:endParaRPr>
          </a:p>
          <a:p>
            <a:pPr marL="0" lvl="0" indent="0" algn="just" rtl="0">
              <a:spcBef>
                <a:spcPts val="2400"/>
              </a:spcBef>
              <a:spcAft>
                <a:spcPts val="0"/>
              </a:spcAft>
              <a:buNone/>
            </a:pPr>
            <a:r>
              <a:rPr lang="fr" sz="1200">
                <a:solidFill>
                  <a:srgbClr val="FFFFFF"/>
                </a:solidFill>
              </a:rPr>
              <a:t>L’entreprise Starkware à travers sa solution Starknet actuellement en développement promettant de pouvoir relier tous les layers d’une même blockchain sans contrainte.</a:t>
            </a:r>
            <a:endParaRPr sz="1200">
              <a:solidFill>
                <a:srgbClr val="FFFFFF"/>
              </a:solidFill>
            </a:endParaRPr>
          </a:p>
          <a:p>
            <a:pPr marL="0" lvl="0" indent="0" algn="just" rtl="0">
              <a:spcBef>
                <a:spcPts val="2400"/>
              </a:spcBef>
              <a:spcAft>
                <a:spcPts val="0"/>
              </a:spcAft>
              <a:buNone/>
            </a:pPr>
            <a:r>
              <a:rPr lang="fr" sz="1200">
                <a:solidFill>
                  <a:srgbClr val="FFFFFF"/>
                </a:solidFill>
              </a:rPr>
              <a:t>Le fonctionnement de ces bridges varie selon leurs caractéristiques et le problème qu'ils visent à résoudre. Les ponts peuvent être centralisés ou décentralisés, changeant également leur fonctionnement.</a:t>
            </a:r>
            <a:endParaRPr sz="1200">
              <a:solidFill>
                <a:srgbClr val="FFFFFF"/>
              </a:solidFill>
            </a:endParaRPr>
          </a:p>
          <a:p>
            <a:pPr marL="0" lvl="0" indent="0" algn="just" rtl="0">
              <a:spcBef>
                <a:spcPts val="2400"/>
              </a:spcBef>
              <a:spcAft>
                <a:spcPts val="1200"/>
              </a:spcAft>
              <a:buNone/>
            </a:pPr>
            <a:endParaRPr/>
          </a:p>
        </p:txBody>
      </p:sp>
      <p:pic>
        <p:nvPicPr>
          <p:cNvPr id="1335" name="Google Shape;1335;p118"/>
          <p:cNvPicPr preferRelativeResize="0"/>
          <p:nvPr/>
        </p:nvPicPr>
        <p:blipFill>
          <a:blip r:embed="rId3">
            <a:alphaModFix/>
          </a:blip>
          <a:stretch>
            <a:fillRect/>
          </a:stretch>
        </p:blipFill>
        <p:spPr>
          <a:xfrm>
            <a:off x="5134075" y="856850"/>
            <a:ext cx="3530850" cy="3530850"/>
          </a:xfrm>
          <a:prstGeom prst="rect">
            <a:avLst/>
          </a:prstGeom>
          <a:noFill/>
          <a:ln>
            <a:noFill/>
          </a:ln>
        </p:spPr>
      </p:pic>
      <p:sp>
        <p:nvSpPr>
          <p:cNvPr id="1336" name="Google Shape;1336;p118"/>
          <p:cNvSpPr txBox="1"/>
          <p:nvPr/>
        </p:nvSpPr>
        <p:spPr>
          <a:xfrm>
            <a:off x="5560300" y="4481250"/>
            <a:ext cx="2678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i="1">
                <a:solidFill>
                  <a:schemeClr val="lt1"/>
                </a:solidFill>
                <a:latin typeface="Lato"/>
                <a:ea typeface="Lato"/>
                <a:cs typeface="Lato"/>
                <a:sym typeface="Lato"/>
              </a:rPr>
              <a:t>https://starkware.co/</a:t>
            </a:r>
            <a:endParaRPr i="1">
              <a:solidFill>
                <a:schemeClr val="lt1"/>
              </a:solidFill>
              <a:latin typeface="Lato"/>
              <a:ea typeface="Lato"/>
              <a:cs typeface="Lato"/>
              <a:sym typeface="Lato"/>
            </a:endParaRPr>
          </a:p>
        </p:txBody>
      </p:sp>
      <p:sp>
        <p:nvSpPr>
          <p:cNvPr id="1337" name="Google Shape;1337;p11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1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L’interopérabilité : les avantages</a:t>
            </a:r>
            <a:endParaRPr/>
          </a:p>
        </p:txBody>
      </p:sp>
      <p:sp>
        <p:nvSpPr>
          <p:cNvPr id="1343" name="Google Shape;1343;p119"/>
          <p:cNvSpPr/>
          <p:nvPr/>
        </p:nvSpPr>
        <p:spPr>
          <a:xfrm>
            <a:off x="561421" y="2260128"/>
            <a:ext cx="3551700" cy="23949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t>Les développeurs</a:t>
            </a:r>
            <a:endParaRPr/>
          </a:p>
        </p:txBody>
      </p:sp>
      <p:sp>
        <p:nvSpPr>
          <p:cNvPr id="1344" name="Google Shape;1344;p119"/>
          <p:cNvSpPr/>
          <p:nvPr/>
        </p:nvSpPr>
        <p:spPr>
          <a:xfrm>
            <a:off x="4852075" y="2260128"/>
            <a:ext cx="3551700" cy="23949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t>Les utilisateurs</a:t>
            </a:r>
            <a:endParaRPr/>
          </a:p>
        </p:txBody>
      </p:sp>
      <p:sp>
        <p:nvSpPr>
          <p:cNvPr id="1345" name="Google Shape;1345;p119"/>
          <p:cNvSpPr/>
          <p:nvPr/>
        </p:nvSpPr>
        <p:spPr>
          <a:xfrm>
            <a:off x="690146" y="2781456"/>
            <a:ext cx="1606800" cy="7965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Collaboration cross-chain pour les protocoles</a:t>
            </a:r>
            <a:endParaRPr sz="1200"/>
          </a:p>
        </p:txBody>
      </p:sp>
      <p:sp>
        <p:nvSpPr>
          <p:cNvPr id="1346" name="Google Shape;1346;p119"/>
          <p:cNvSpPr/>
          <p:nvPr/>
        </p:nvSpPr>
        <p:spPr>
          <a:xfrm>
            <a:off x="2401121" y="2781453"/>
            <a:ext cx="1606800" cy="7965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Collaboration multi projets</a:t>
            </a:r>
            <a:endParaRPr sz="1200"/>
          </a:p>
        </p:txBody>
      </p:sp>
      <p:sp>
        <p:nvSpPr>
          <p:cNvPr id="1347" name="Google Shape;1347;p119"/>
          <p:cNvSpPr/>
          <p:nvPr/>
        </p:nvSpPr>
        <p:spPr>
          <a:xfrm>
            <a:off x="690146" y="3728502"/>
            <a:ext cx="1606800" cy="7965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Mise en commun de règles de sécurité et de protocoles</a:t>
            </a:r>
            <a:endParaRPr sz="1200"/>
          </a:p>
        </p:txBody>
      </p:sp>
      <p:sp>
        <p:nvSpPr>
          <p:cNvPr id="1348" name="Google Shape;1348;p119"/>
          <p:cNvSpPr/>
          <p:nvPr/>
        </p:nvSpPr>
        <p:spPr>
          <a:xfrm>
            <a:off x="2401121" y="3728628"/>
            <a:ext cx="1606800" cy="7965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Diminution de la surcharge réseau</a:t>
            </a:r>
            <a:endParaRPr sz="1200"/>
          </a:p>
        </p:txBody>
      </p:sp>
      <p:sp>
        <p:nvSpPr>
          <p:cNvPr id="1349" name="Google Shape;1349;p119"/>
          <p:cNvSpPr/>
          <p:nvPr/>
        </p:nvSpPr>
        <p:spPr>
          <a:xfrm>
            <a:off x="4969047" y="2781456"/>
            <a:ext cx="1606800" cy="7965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Facilitation des transactions</a:t>
            </a:r>
            <a:endParaRPr sz="1200"/>
          </a:p>
        </p:txBody>
      </p:sp>
      <p:sp>
        <p:nvSpPr>
          <p:cNvPr id="1350" name="Google Shape;1350;p119"/>
          <p:cNvSpPr/>
          <p:nvPr/>
        </p:nvSpPr>
        <p:spPr>
          <a:xfrm>
            <a:off x="6680022" y="2781453"/>
            <a:ext cx="1606800" cy="7965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Diminution des frais de transaction</a:t>
            </a:r>
            <a:endParaRPr sz="1200"/>
          </a:p>
        </p:txBody>
      </p:sp>
      <p:sp>
        <p:nvSpPr>
          <p:cNvPr id="1351" name="Google Shape;1351;p119"/>
          <p:cNvSpPr/>
          <p:nvPr/>
        </p:nvSpPr>
        <p:spPr>
          <a:xfrm>
            <a:off x="4969053" y="3728500"/>
            <a:ext cx="3317700" cy="796500"/>
          </a:xfrm>
          <a:prstGeom prst="roundRect">
            <a:avLst>
              <a:gd name="adj" fmla="val 16667"/>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Découverte d’autres Blockchains</a:t>
            </a:r>
            <a:endParaRPr sz="1200"/>
          </a:p>
        </p:txBody>
      </p:sp>
      <p:sp>
        <p:nvSpPr>
          <p:cNvPr id="1352" name="Google Shape;1352;p119"/>
          <p:cNvSpPr txBox="1">
            <a:spLocks noGrp="1"/>
          </p:cNvSpPr>
          <p:nvPr>
            <p:ph type="body" idx="4294967295"/>
          </p:nvPr>
        </p:nvSpPr>
        <p:spPr>
          <a:xfrm>
            <a:off x="1364875" y="1432750"/>
            <a:ext cx="7038900" cy="536400"/>
          </a:xfrm>
          <a:prstGeom prst="rect">
            <a:avLst/>
          </a:prstGeom>
        </p:spPr>
        <p:txBody>
          <a:bodyPr spcFirstLastPara="1" wrap="square" lIns="91425" tIns="91425" rIns="91425" bIns="91425" anchor="t" anchorCtr="0">
            <a:normAutofit fontScale="25000" lnSpcReduction="20000"/>
          </a:bodyPr>
          <a:lstStyle/>
          <a:p>
            <a:pPr marL="0" lvl="0" indent="0" algn="l" rtl="0">
              <a:spcBef>
                <a:spcPts val="2400"/>
              </a:spcBef>
              <a:spcAft>
                <a:spcPts val="2400"/>
              </a:spcAft>
              <a:buNone/>
            </a:pPr>
            <a:r>
              <a:rPr lang="fr" sz="1400">
                <a:solidFill>
                  <a:srgbClr val="FFFFFF"/>
                </a:solidFill>
                <a:latin typeface="Arial"/>
                <a:ea typeface="Arial"/>
                <a:cs typeface="Arial"/>
                <a:sym typeface="Arial"/>
              </a:rPr>
              <a:t>L'interopérabilité apporte des avantages à toutes les parties qui utilisent la blockchain.</a:t>
            </a:r>
            <a:endParaRPr sz="1500"/>
          </a:p>
        </p:txBody>
      </p:sp>
      <p:sp>
        <p:nvSpPr>
          <p:cNvPr id="1353" name="Google Shape;1353;p11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L’interopérabilité : les risques</a:t>
            </a:r>
            <a:endParaRPr/>
          </a:p>
        </p:txBody>
      </p:sp>
      <p:sp>
        <p:nvSpPr>
          <p:cNvPr id="1359" name="Google Shape;1359;p120"/>
          <p:cNvSpPr txBox="1">
            <a:spLocks noGrp="1"/>
          </p:cNvSpPr>
          <p:nvPr>
            <p:ph type="body" idx="1"/>
          </p:nvPr>
        </p:nvSpPr>
        <p:spPr>
          <a:xfrm>
            <a:off x="1297500" y="1567550"/>
            <a:ext cx="2838000" cy="2911200"/>
          </a:xfrm>
          <a:prstGeom prst="rect">
            <a:avLst/>
          </a:prstGeom>
        </p:spPr>
        <p:txBody>
          <a:bodyPr spcFirstLastPara="1" wrap="square" lIns="91425" tIns="91425" rIns="91425" bIns="91425" anchor="t" anchorCtr="0">
            <a:normAutofit/>
          </a:bodyPr>
          <a:lstStyle/>
          <a:p>
            <a:pPr marL="0" lvl="0" indent="0" algn="l" rtl="0">
              <a:spcBef>
                <a:spcPts val="2400"/>
              </a:spcBef>
              <a:spcAft>
                <a:spcPts val="0"/>
              </a:spcAft>
              <a:buNone/>
            </a:pPr>
            <a:r>
              <a:rPr lang="fr" sz="1200">
                <a:solidFill>
                  <a:srgbClr val="FFFFFF"/>
                </a:solidFill>
              </a:rPr>
              <a:t>Le risque principal provient des bridges inter blockchains. </a:t>
            </a:r>
            <a:endParaRPr sz="1200">
              <a:solidFill>
                <a:srgbClr val="FFFFFF"/>
              </a:solidFill>
            </a:endParaRPr>
          </a:p>
          <a:p>
            <a:pPr marL="0" lvl="0" indent="0" algn="l" rtl="0">
              <a:spcBef>
                <a:spcPts val="2400"/>
              </a:spcBef>
              <a:spcAft>
                <a:spcPts val="0"/>
              </a:spcAft>
              <a:buNone/>
            </a:pPr>
            <a:r>
              <a:rPr lang="fr" sz="1200">
                <a:solidFill>
                  <a:srgbClr val="FFFFFF"/>
                </a:solidFill>
              </a:rPr>
              <a:t>En 2022 le réseau Ronin a subi un hack de 173 600 ETH</a:t>
            </a:r>
            <a:endParaRPr sz="1200">
              <a:solidFill>
                <a:srgbClr val="FFFFFF"/>
              </a:solidFill>
            </a:endParaRPr>
          </a:p>
          <a:p>
            <a:pPr marL="0" lvl="0" indent="0" algn="ctr" rtl="0">
              <a:spcBef>
                <a:spcPts val="2400"/>
              </a:spcBef>
              <a:spcAft>
                <a:spcPts val="2400"/>
              </a:spcAft>
              <a:buNone/>
            </a:pPr>
            <a:r>
              <a:rPr lang="fr" sz="1200">
                <a:solidFill>
                  <a:srgbClr val="FFFFFF"/>
                </a:solidFill>
              </a:rPr>
              <a:t>soit 635 millions de dollars.</a:t>
            </a:r>
            <a:endParaRPr/>
          </a:p>
        </p:txBody>
      </p:sp>
      <p:pic>
        <p:nvPicPr>
          <p:cNvPr id="1360" name="Google Shape;1360;p120"/>
          <p:cNvPicPr preferRelativeResize="0"/>
          <p:nvPr/>
        </p:nvPicPr>
        <p:blipFill>
          <a:blip r:embed="rId3">
            <a:alphaModFix/>
          </a:blip>
          <a:stretch>
            <a:fillRect/>
          </a:stretch>
        </p:blipFill>
        <p:spPr>
          <a:xfrm>
            <a:off x="4461500" y="932575"/>
            <a:ext cx="3857576" cy="1928800"/>
          </a:xfrm>
          <a:prstGeom prst="rect">
            <a:avLst/>
          </a:prstGeom>
          <a:noFill/>
          <a:ln>
            <a:noFill/>
          </a:ln>
        </p:spPr>
      </p:pic>
      <p:pic>
        <p:nvPicPr>
          <p:cNvPr id="1361" name="Google Shape;1361;p120"/>
          <p:cNvPicPr preferRelativeResize="0"/>
          <p:nvPr/>
        </p:nvPicPr>
        <p:blipFill>
          <a:blip r:embed="rId4">
            <a:alphaModFix/>
          </a:blip>
          <a:stretch>
            <a:fillRect/>
          </a:stretch>
        </p:blipFill>
        <p:spPr>
          <a:xfrm>
            <a:off x="4639013" y="2996925"/>
            <a:ext cx="3502538" cy="1839651"/>
          </a:xfrm>
          <a:prstGeom prst="rect">
            <a:avLst/>
          </a:prstGeom>
          <a:noFill/>
          <a:ln>
            <a:noFill/>
          </a:ln>
        </p:spPr>
      </p:pic>
      <p:sp>
        <p:nvSpPr>
          <p:cNvPr id="1362" name="Google Shape;1362;p12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L’interopérabilité</a:t>
            </a:r>
            <a:endParaRPr/>
          </a:p>
        </p:txBody>
      </p:sp>
      <p:sp>
        <p:nvSpPr>
          <p:cNvPr id="1368" name="Google Shape;1368;p1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92500" lnSpcReduction="20000"/>
          </a:bodyPr>
          <a:lstStyle/>
          <a:p>
            <a:pPr marL="0" lvl="0" indent="0" algn="l" rtl="0">
              <a:spcBef>
                <a:spcPts val="2400"/>
              </a:spcBef>
              <a:spcAft>
                <a:spcPts val="0"/>
              </a:spcAft>
              <a:buNone/>
            </a:pPr>
            <a:r>
              <a:rPr lang="fr" sz="1200">
                <a:solidFill>
                  <a:srgbClr val="FFFFFF"/>
                </a:solidFill>
              </a:rPr>
              <a:t>Dans l’écosystème COSMOS, une nouvelle solution a été développée permettant une interopérabilité entre plusieurs blockchains. </a:t>
            </a:r>
            <a:endParaRPr sz="1200">
              <a:solidFill>
                <a:srgbClr val="FFFFFF"/>
              </a:solidFill>
            </a:endParaRPr>
          </a:p>
          <a:p>
            <a:pPr marL="0" lvl="0" indent="0" algn="l" rtl="0">
              <a:spcBef>
                <a:spcPts val="2400"/>
              </a:spcBef>
              <a:spcAft>
                <a:spcPts val="0"/>
              </a:spcAft>
              <a:buNone/>
            </a:pPr>
            <a:r>
              <a:rPr lang="fr" sz="1200">
                <a:solidFill>
                  <a:srgbClr val="FFFFFF"/>
                </a:solidFill>
              </a:rPr>
              <a:t>Il s’agit de l’IBC : L’inter-Blockchain Communication</a:t>
            </a:r>
            <a:endParaRPr sz="1200">
              <a:solidFill>
                <a:srgbClr val="FFFFFF"/>
              </a:solidFill>
            </a:endParaRPr>
          </a:p>
          <a:p>
            <a:pPr marL="0" lvl="0" indent="0" algn="l" rtl="0">
              <a:spcBef>
                <a:spcPts val="2400"/>
              </a:spcBef>
              <a:spcAft>
                <a:spcPts val="0"/>
              </a:spcAft>
              <a:buNone/>
            </a:pPr>
            <a:r>
              <a:rPr lang="fr" sz="1200">
                <a:solidFill>
                  <a:srgbClr val="FFFFFF"/>
                </a:solidFill>
              </a:rPr>
              <a:t>Contrairement aux bridges, il n’existera pas de blocage de transaction sur la blockchain de départ pour pouvoir se servir des données sur la blockchain d’arrivée. Seul un smart contract va permettre d’envoyer via un langage commun inter-blockchain l’information sur la blockchain d’arrivée.</a:t>
            </a:r>
            <a:endParaRPr sz="1200">
              <a:solidFill>
                <a:srgbClr val="FFFFFF"/>
              </a:solidFill>
            </a:endParaRPr>
          </a:p>
          <a:p>
            <a:pPr marL="0" lvl="0" indent="0" algn="l" rtl="0">
              <a:spcBef>
                <a:spcPts val="2400"/>
              </a:spcBef>
              <a:spcAft>
                <a:spcPts val="2400"/>
              </a:spcAft>
              <a:buNone/>
            </a:pPr>
            <a:r>
              <a:rPr lang="fr" sz="1200">
                <a:solidFill>
                  <a:srgbClr val="FFFFFF"/>
                </a:solidFill>
              </a:rPr>
              <a:t>En évitant l’utilisation d’un bridge, on évite les risques de hack. </a:t>
            </a:r>
            <a:endParaRPr/>
          </a:p>
        </p:txBody>
      </p:sp>
      <p:sp>
        <p:nvSpPr>
          <p:cNvPr id="1369" name="Google Shape;1369;p12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L’interopérabilité</a:t>
            </a:r>
            <a:endParaRPr/>
          </a:p>
        </p:txBody>
      </p:sp>
      <p:sp>
        <p:nvSpPr>
          <p:cNvPr id="1375" name="Google Shape;1375;p1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sz="1200">
                <a:solidFill>
                  <a:srgbClr val="FFFFFF"/>
                </a:solidFill>
              </a:rPr>
              <a:t>La sécurité est donc au cœur des protocoles de chaque blockchain. l’objectif étant de ne pas créer d’effet Black Swan (succession d'événements tragiques) sur tout un écosystème.</a:t>
            </a:r>
            <a:endParaRPr sz="1200">
              <a:solidFill>
                <a:srgbClr val="FFFFFF"/>
              </a:solidFill>
            </a:endParaRPr>
          </a:p>
          <a:p>
            <a:pPr marL="0" lvl="0" indent="0" algn="l" rtl="0">
              <a:spcBef>
                <a:spcPts val="1200"/>
              </a:spcBef>
              <a:spcAft>
                <a:spcPts val="0"/>
              </a:spcAft>
              <a:buNone/>
            </a:pPr>
            <a:r>
              <a:rPr lang="fr" sz="1200"/>
              <a:t>L'interopérabilité des blockchains semble être un excellent moyen de pérenniser l'écosystème en profitant du meilleur de chacun des nouveaux éléments ajoutés. </a:t>
            </a:r>
            <a:endParaRPr sz="1200"/>
          </a:p>
          <a:p>
            <a:pPr marL="0" lvl="0" indent="0" algn="l" rtl="0">
              <a:spcBef>
                <a:spcPts val="1200"/>
              </a:spcBef>
              <a:spcAft>
                <a:spcPts val="0"/>
              </a:spcAft>
              <a:buNone/>
            </a:pPr>
            <a:r>
              <a:rPr lang="fr" sz="1200"/>
              <a:t>Elle fonctionne comme un gigantesque mille-feuille ou les couches s'additionnent pour former un ensemble commun. </a:t>
            </a:r>
            <a:endParaRPr sz="1200"/>
          </a:p>
          <a:p>
            <a:pPr marL="0" lvl="0" indent="0" algn="l" rtl="0">
              <a:spcBef>
                <a:spcPts val="1200"/>
              </a:spcBef>
              <a:spcAft>
                <a:spcPts val="1200"/>
              </a:spcAft>
              <a:buNone/>
            </a:pPr>
            <a:r>
              <a:rPr lang="fr" sz="1200"/>
              <a:t>Néanmoins, plus il y a de couches, plus la base peut se fragiliser, plus les risques pour la sécurité des données, des transactions et donc des fonds des utilisateurs.</a:t>
            </a:r>
            <a:endParaRPr sz="1200">
              <a:solidFill>
                <a:srgbClr val="FFFFFF"/>
              </a:solidFill>
            </a:endParaRPr>
          </a:p>
        </p:txBody>
      </p:sp>
      <p:sp>
        <p:nvSpPr>
          <p:cNvPr id="1376" name="Google Shape;1376;p12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123"/>
          <p:cNvSpPr txBox="1">
            <a:spLocks noGrp="1"/>
          </p:cNvSpPr>
          <p:nvPr>
            <p:ph type="body" idx="1"/>
          </p:nvPr>
        </p:nvSpPr>
        <p:spPr>
          <a:xfrm>
            <a:off x="1052550" y="1116150"/>
            <a:ext cx="7038900" cy="29112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fr" sz="3500"/>
              <a:t>Des questions ?</a:t>
            </a:r>
            <a:endParaRPr sz="3500"/>
          </a:p>
        </p:txBody>
      </p:sp>
      <p:sp>
        <p:nvSpPr>
          <p:cNvPr id="1382" name="Google Shape;1382;p12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Proof-Of-Work (PoW)</a:t>
            </a:r>
            <a:endParaRPr/>
          </a:p>
        </p:txBody>
      </p:sp>
      <p:sp>
        <p:nvSpPr>
          <p:cNvPr id="736" name="Google Shape;736;p61"/>
          <p:cNvSpPr txBox="1">
            <a:spLocks noGrp="1"/>
          </p:cNvSpPr>
          <p:nvPr>
            <p:ph type="body" idx="1"/>
          </p:nvPr>
        </p:nvSpPr>
        <p:spPr>
          <a:xfrm>
            <a:off x="775050" y="2067163"/>
            <a:ext cx="3993300" cy="13656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fr"/>
              <a:t>Le “Proof of Work” ou “preuve de travail” est le premier protocole consensus blockchain. </a:t>
            </a:r>
            <a:endParaRPr/>
          </a:p>
          <a:p>
            <a:pPr marL="0" lvl="0" indent="0" algn="just" rtl="0">
              <a:spcBef>
                <a:spcPts val="1200"/>
              </a:spcBef>
              <a:spcAft>
                <a:spcPts val="1200"/>
              </a:spcAft>
              <a:buNone/>
            </a:pPr>
            <a:r>
              <a:rPr lang="fr"/>
              <a:t>Il est d’abord utilisé pour contrer les spams sur les boites mails en utilisant l’algorithme SHA256.</a:t>
            </a:r>
            <a:endParaRPr/>
          </a:p>
        </p:txBody>
      </p:sp>
      <p:pic>
        <p:nvPicPr>
          <p:cNvPr id="737" name="Google Shape;737;p61"/>
          <p:cNvPicPr preferRelativeResize="0"/>
          <p:nvPr/>
        </p:nvPicPr>
        <p:blipFill>
          <a:blip r:embed="rId3">
            <a:alphaModFix/>
          </a:blip>
          <a:stretch>
            <a:fillRect/>
          </a:stretch>
        </p:blipFill>
        <p:spPr>
          <a:xfrm>
            <a:off x="4902275" y="1886775"/>
            <a:ext cx="3906952" cy="1726376"/>
          </a:xfrm>
          <a:prstGeom prst="rect">
            <a:avLst/>
          </a:prstGeom>
          <a:noFill/>
          <a:ln>
            <a:noFill/>
          </a:ln>
        </p:spPr>
      </p:pic>
      <p:sp>
        <p:nvSpPr>
          <p:cNvPr id="738" name="Google Shape;738;p6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42"/>
        <p:cNvGrpSpPr/>
        <p:nvPr/>
      </p:nvGrpSpPr>
      <p:grpSpPr>
        <a:xfrm>
          <a:off x="0" y="0"/>
          <a:ext cx="0" cy="0"/>
          <a:chOff x="0" y="0"/>
          <a:chExt cx="0" cy="0"/>
        </a:xfrm>
      </p:grpSpPr>
      <p:sp>
        <p:nvSpPr>
          <p:cNvPr id="743" name="Google Shape;743;p6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b="1">
                <a:solidFill>
                  <a:schemeClr val="dk1"/>
                </a:solidFill>
              </a:rPr>
              <a:t>SHA 256</a:t>
            </a:r>
            <a:endParaRPr b="1">
              <a:solidFill>
                <a:schemeClr val="dk1"/>
              </a:solidFill>
            </a:endParaRPr>
          </a:p>
        </p:txBody>
      </p:sp>
      <p:sp>
        <p:nvSpPr>
          <p:cNvPr id="744" name="Google Shape;744;p6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solidFill>
                  <a:schemeClr val="dk1"/>
                </a:solidFill>
              </a:rPr>
              <a:t>SHA : Secure Hash Algorithm : Ce sont des fonctions de hachage sur des mots de 32 bits pour la famille SHA 2.</a:t>
            </a:r>
            <a:endParaRPr>
              <a:solidFill>
                <a:schemeClr val="dk1"/>
              </a:solidFill>
            </a:endParaRPr>
          </a:p>
        </p:txBody>
      </p:sp>
      <p:pic>
        <p:nvPicPr>
          <p:cNvPr id="745" name="Google Shape;745;p62"/>
          <p:cNvPicPr preferRelativeResize="0"/>
          <p:nvPr/>
        </p:nvPicPr>
        <p:blipFill>
          <a:blip r:embed="rId3">
            <a:alphaModFix/>
          </a:blip>
          <a:stretch>
            <a:fillRect/>
          </a:stretch>
        </p:blipFill>
        <p:spPr>
          <a:xfrm>
            <a:off x="1891100" y="2208522"/>
            <a:ext cx="5295576" cy="2600900"/>
          </a:xfrm>
          <a:prstGeom prst="rect">
            <a:avLst/>
          </a:prstGeom>
          <a:noFill/>
          <a:ln>
            <a:noFill/>
          </a:ln>
        </p:spPr>
      </p:pic>
      <p:sp>
        <p:nvSpPr>
          <p:cNvPr id="746" name="Google Shape;746;p6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6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Proof-Of-Work (PoW)</a:t>
            </a:r>
            <a:endParaRPr/>
          </a:p>
        </p:txBody>
      </p:sp>
      <p:sp>
        <p:nvSpPr>
          <p:cNvPr id="752" name="Google Shape;752;p63"/>
          <p:cNvSpPr txBox="1">
            <a:spLocks noGrp="1"/>
          </p:cNvSpPr>
          <p:nvPr>
            <p:ph type="body" idx="1"/>
          </p:nvPr>
        </p:nvSpPr>
        <p:spPr>
          <a:xfrm>
            <a:off x="1297500" y="1843200"/>
            <a:ext cx="7038900" cy="145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proof of Work consiste à résoudre un problème mathématique complexe en utilisant de la puissance de calcul. </a:t>
            </a:r>
            <a:endParaRPr/>
          </a:p>
          <a:p>
            <a:pPr marL="0" lvl="0" indent="0" algn="l" rtl="0">
              <a:spcBef>
                <a:spcPts val="1200"/>
              </a:spcBef>
              <a:spcAft>
                <a:spcPts val="1200"/>
              </a:spcAft>
              <a:buNone/>
            </a:pPr>
            <a:r>
              <a:rPr lang="fr"/>
              <a:t>Le premier ordinateur ou “mineur’” à résoudre ce problème sera celui qui inscrit le prochain bloc sur la blockchain. </a:t>
            </a:r>
            <a:endParaRPr/>
          </a:p>
        </p:txBody>
      </p:sp>
      <p:sp>
        <p:nvSpPr>
          <p:cNvPr id="753" name="Google Shape;753;p6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4654</Words>
  <Application>Microsoft Office PowerPoint</Application>
  <PresentationFormat>Affichage à l'écran (16:9)</PresentationFormat>
  <Paragraphs>586</Paragraphs>
  <Slides>69</Slides>
  <Notes>69</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69</vt:i4>
      </vt:variant>
    </vt:vector>
  </HeadingPairs>
  <TitlesOfParts>
    <vt:vector size="73" baseType="lpstr">
      <vt:lpstr>Montserrat</vt:lpstr>
      <vt:lpstr>Lato</vt:lpstr>
      <vt:lpstr>Arial</vt:lpstr>
      <vt:lpstr>Focus</vt:lpstr>
      <vt:lpstr>Sommaire</vt:lpstr>
      <vt:lpstr>Cours 2 : Les differents types de Blockchain </vt:lpstr>
      <vt:lpstr>Les blockchains publiques</vt:lpstr>
      <vt:lpstr>Les blockchains publiques </vt:lpstr>
      <vt:lpstr>Les blockchains publiques</vt:lpstr>
      <vt:lpstr>Les blockchains publiques</vt:lpstr>
      <vt:lpstr>Le Proof-Of-Work (PoW)</vt:lpstr>
      <vt:lpstr>SHA 256</vt:lpstr>
      <vt:lpstr>Le Proof-Of-Work (PoW)</vt:lpstr>
      <vt:lpstr>Le Proof-Of-Work (PoW)</vt:lpstr>
      <vt:lpstr>Le Proof-Of-Work (PoW)</vt:lpstr>
      <vt:lpstr>Le Proof-Of-Stake (PoS)</vt:lpstr>
      <vt:lpstr>PoW vs PoS</vt:lpstr>
      <vt:lpstr>Bonus : Le “Proof-of-History” de Solana</vt:lpstr>
      <vt:lpstr>Les blockchains publiques</vt:lpstr>
      <vt:lpstr>Les blockchains publiques</vt:lpstr>
      <vt:lpstr>Les blockchains privées</vt:lpstr>
      <vt:lpstr>Les blockchains privées : avantages</vt:lpstr>
      <vt:lpstr>Les blockchains privées : avantages</vt:lpstr>
      <vt:lpstr>Les blockchains privées : avantages</vt:lpstr>
      <vt:lpstr>Les blockchains privées : inconvénients</vt:lpstr>
      <vt:lpstr>Les blockchains privées : inconvénients</vt:lpstr>
      <vt:lpstr>Les blockchains privées</vt:lpstr>
      <vt:lpstr>Un exemple : Walmart</vt:lpstr>
      <vt:lpstr>Un exemple : Walmart</vt:lpstr>
      <vt:lpstr>Hyperledger Fabric</vt:lpstr>
      <vt:lpstr>Comment fonctionne Hyperledger Fabric ?</vt:lpstr>
      <vt:lpstr>Hyperledger Fabric </vt:lpstr>
      <vt:lpstr>Les blockchains hybrides</vt:lpstr>
      <vt:lpstr>Les blockchains hybrides</vt:lpstr>
      <vt:lpstr>Les blockchains de consortium</vt:lpstr>
      <vt:lpstr>Présentation PowerPoint</vt:lpstr>
      <vt:lpstr>Les blockchains de consortium </vt:lpstr>
      <vt:lpstr>AURA Blockchain Consortium</vt:lpstr>
      <vt:lpstr>Présentation PowerPoint</vt:lpstr>
      <vt:lpstr>Présentation PowerPoint</vt:lpstr>
      <vt:lpstr>Les layers en blockchain</vt:lpstr>
      <vt:lpstr>Les layers en blockchain</vt:lpstr>
      <vt:lpstr>Le Layer 0 : Le socle commun</vt:lpstr>
      <vt:lpstr>Le Layer 0 : Le socle commun</vt:lpstr>
      <vt:lpstr>Les protocoles de Layer 0</vt:lpstr>
      <vt:lpstr>Les protocoles de Layer 0</vt:lpstr>
      <vt:lpstr>Les protocoles de Layer 0</vt:lpstr>
      <vt:lpstr>Cas d’étude : COSMOS</vt:lpstr>
      <vt:lpstr>Les protocoles de Layer 0</vt:lpstr>
      <vt:lpstr>Les protocoles de Layer 1</vt:lpstr>
      <vt:lpstr>Les protocoles de layer 2</vt:lpstr>
      <vt:lpstr>Les protocoles de layer 2</vt:lpstr>
      <vt:lpstr>Les sidechains </vt:lpstr>
      <vt:lpstr>Les sidechains</vt:lpstr>
      <vt:lpstr>Les protocoles de layer 3</vt:lpstr>
      <vt:lpstr>Les protocoles de layer 3</vt:lpstr>
      <vt:lpstr>Conclusion</vt:lpstr>
      <vt:lpstr>Conclusion</vt:lpstr>
      <vt:lpstr>Conclusion</vt:lpstr>
      <vt:lpstr>L’interopérabilité</vt:lpstr>
      <vt:lpstr>L’interopérabilité</vt:lpstr>
      <vt:lpstr>L’interopérabilité</vt:lpstr>
      <vt:lpstr>L’interopérabilité</vt:lpstr>
      <vt:lpstr>L’interopérabilité</vt:lpstr>
      <vt:lpstr>L’interopérabilité</vt:lpstr>
      <vt:lpstr>L’interopérabilité</vt:lpstr>
      <vt:lpstr>L’interopérabilité</vt:lpstr>
      <vt:lpstr>L’interopérabilité</vt:lpstr>
      <vt:lpstr>L’interopérabilité : les avantages</vt:lpstr>
      <vt:lpstr>L’interopérabilité : les risques</vt:lpstr>
      <vt:lpstr>L’interopérabilité</vt:lpstr>
      <vt:lpstr>L’interopérabilité</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Comprendre la Blockchain et ses enjeux dans la stratégie d’une organisation</dc:title>
  <cp:lastModifiedBy>Yann FORNIER</cp:lastModifiedBy>
  <cp:revision>2</cp:revision>
  <dcterms:modified xsi:type="dcterms:W3CDTF">2023-09-25T15:59:59Z</dcterms:modified>
</cp:coreProperties>
</file>